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7" r:id="rId3"/>
    <p:sldId id="344" r:id="rId4"/>
    <p:sldId id="313" r:id="rId5"/>
    <p:sldId id="314" r:id="rId6"/>
    <p:sldId id="273" r:id="rId7"/>
    <p:sldId id="274" r:id="rId8"/>
    <p:sldId id="352" r:id="rId9"/>
    <p:sldId id="351" r:id="rId10"/>
    <p:sldId id="259" r:id="rId11"/>
    <p:sldId id="260" r:id="rId12"/>
    <p:sldId id="262" r:id="rId13"/>
    <p:sldId id="263" r:id="rId14"/>
    <p:sldId id="267" r:id="rId15"/>
    <p:sldId id="268" r:id="rId16"/>
    <p:sldId id="269" r:id="rId17"/>
    <p:sldId id="338" r:id="rId18"/>
    <p:sldId id="339" r:id="rId19"/>
    <p:sldId id="340" r:id="rId20"/>
    <p:sldId id="315" r:id="rId21"/>
    <p:sldId id="316" r:id="rId22"/>
    <p:sldId id="317" r:id="rId23"/>
    <p:sldId id="318" r:id="rId24"/>
    <p:sldId id="319" r:id="rId25"/>
    <p:sldId id="320" r:id="rId26"/>
    <p:sldId id="321" r:id="rId27"/>
    <p:sldId id="322" r:id="rId28"/>
    <p:sldId id="323" r:id="rId29"/>
    <p:sldId id="324" r:id="rId30"/>
    <p:sldId id="325" r:id="rId31"/>
    <p:sldId id="326" r:id="rId32"/>
    <p:sldId id="327" r:id="rId33"/>
    <p:sldId id="328" r:id="rId34"/>
    <p:sldId id="329" r:id="rId35"/>
    <p:sldId id="330" r:id="rId36"/>
    <p:sldId id="331" r:id="rId37"/>
    <p:sldId id="332" r:id="rId38"/>
    <p:sldId id="333" r:id="rId39"/>
    <p:sldId id="334" r:id="rId40"/>
    <p:sldId id="271" r:id="rId41"/>
    <p:sldId id="278" r:id="rId42"/>
    <p:sldId id="279" r:id="rId43"/>
    <p:sldId id="348" r:id="rId44"/>
    <p:sldId id="335" r:id="rId45"/>
    <p:sldId id="336" r:id="rId46"/>
    <p:sldId id="337" r:id="rId47"/>
    <p:sldId id="301" r:id="rId48"/>
    <p:sldId id="302" r:id="rId49"/>
    <p:sldId id="303" r:id="rId50"/>
    <p:sldId id="304" r:id="rId51"/>
    <p:sldId id="305" r:id="rId52"/>
    <p:sldId id="306" r:id="rId53"/>
    <p:sldId id="307" r:id="rId54"/>
    <p:sldId id="308" r:id="rId55"/>
    <p:sldId id="309" r:id="rId56"/>
    <p:sldId id="310" r:id="rId57"/>
    <p:sldId id="311" r:id="rId58"/>
    <p:sldId id="345" r:id="rId59"/>
    <p:sldId id="346" r:id="rId60"/>
    <p:sldId id="347" r:id="rId61"/>
    <p:sldId id="341" r:id="rId62"/>
    <p:sldId id="342" r:id="rId63"/>
    <p:sldId id="343" r:id="rId64"/>
    <p:sldId id="411" r:id="rId65"/>
    <p:sldId id="423" r:id="rId66"/>
    <p:sldId id="424" r:id="rId67"/>
    <p:sldId id="412" r:id="rId69"/>
    <p:sldId id="413" r:id="rId70"/>
    <p:sldId id="414" r:id="rId71"/>
    <p:sldId id="415" r:id="rId72"/>
    <p:sldId id="416" r:id="rId73"/>
    <p:sldId id="417" r:id="rId74"/>
    <p:sldId id="418" r:id="rId75"/>
    <p:sldId id="419" r:id="rId76"/>
    <p:sldId id="420" r:id="rId77"/>
    <p:sldId id="421" r:id="rId78"/>
    <p:sldId id="261"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8B23"/>
    <a:srgbClr val="0082F0"/>
    <a:srgbClr val="00FF99"/>
    <a:srgbClr val="5B9BD5"/>
    <a:srgbClr val="F8981D"/>
    <a:srgbClr val="8DBEE1"/>
    <a:srgbClr val="FFFFFF"/>
    <a:srgbClr val="016A3F"/>
    <a:srgbClr val="FF7A00"/>
    <a:srgbClr val="22C5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882" autoAdjust="0"/>
    <p:restoredTop sz="94660"/>
  </p:normalViewPr>
  <p:slideViewPr>
    <p:cSldViewPr snapToGrid="0">
      <p:cViewPr varScale="1">
        <p:scale>
          <a:sx n="74" d="100"/>
          <a:sy n="74" d="100"/>
        </p:scale>
        <p:origin x="540" y="60"/>
      </p:cViewPr>
      <p:guideLst>
        <p:guide orient="horz" pos="2106"/>
        <p:guide pos="38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2" Type="http://schemas.openxmlformats.org/officeDocument/2006/relationships/tableStyles" Target="tableStyles.xml"/><Relationship Id="rId81" Type="http://schemas.openxmlformats.org/officeDocument/2006/relationships/viewProps" Target="viewProps.xml"/><Relationship Id="rId80" Type="http://schemas.openxmlformats.org/officeDocument/2006/relationships/presProps" Target="presProps.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notesMaster" Target="notesMasters/notesMaster1.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0606650-AA56-4522-91A2-EEDB362DCB2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0606650-AA56-4522-91A2-EEDB362DCB2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0606650-AA56-4522-91A2-EEDB362DCB2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24F4FB1-7EBA-430D-8DB0-D1BA65073B6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ea typeface="微软雅黑" panose="020B0503020204020204" pitchFamily="34"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24F4FB1-7EBA-430D-8DB0-D1BA65073B6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ea typeface="微软雅黑" panose="020B0503020204020204" pitchFamily="34" charset="-122"/>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24F4FB1-7EBA-430D-8DB0-D1BA65073B6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zh-CN" altLang="zh-CN">
              <a:solidFill>
                <a:prstClr val="black">
                  <a:tint val="75000"/>
                </a:prstClr>
              </a:solidFill>
            </a:endParaRPr>
          </a:p>
        </p:txBody>
      </p:sp>
      <p:sp>
        <p:nvSpPr>
          <p:cNvPr id="3" name="Footer Placeholder 4"/>
          <p:cNvSpPr>
            <a:spLocks noGrp="1"/>
          </p:cNvSpPr>
          <p:nvPr>
            <p:ph type="ftr" sz="quarter" idx="11"/>
          </p:nvPr>
        </p:nvSpPr>
        <p:spPr/>
        <p:txBody>
          <a:bodyPr/>
          <a:lstStyle>
            <a:lvl1pPr>
              <a:defRPr/>
            </a:lvl1pPr>
          </a:lstStyle>
          <a:p>
            <a:pPr>
              <a:defRPr/>
            </a:pPr>
            <a:endParaRPr lang="zh-CN" altLang="zh-CN">
              <a:solidFill>
                <a:prstClr val="black">
                  <a:tint val="75000"/>
                </a:prstClr>
              </a:solidFill>
            </a:endParaRPr>
          </a:p>
        </p:txBody>
      </p:sp>
      <p:sp>
        <p:nvSpPr>
          <p:cNvPr id="4" name="Slide Number Placeholder 5"/>
          <p:cNvSpPr>
            <a:spLocks noGrp="1"/>
          </p:cNvSpPr>
          <p:nvPr>
            <p:ph type="sldNum" sz="quarter" idx="12"/>
          </p:nvPr>
        </p:nvSpPr>
        <p:spPr>
          <a:xfrm>
            <a:off x="8610600" y="6356350"/>
            <a:ext cx="2743200" cy="365125"/>
          </a:xfrm>
          <a:prstGeom prst="rect">
            <a:avLst/>
          </a:prstGeom>
        </p:spPr>
        <p:txBody>
          <a:bodyPr/>
          <a:lstStyle>
            <a:lvl1pPr>
              <a:defRPr/>
            </a:lvl1pPr>
          </a:lstStyle>
          <a:p>
            <a:pPr>
              <a:defRPr/>
            </a:pPr>
            <a:fld id="{CCBBC079-E28F-4D1E-9E62-3EEAC835A0D9}" type="slidenum">
              <a:rPr lang="zh-CN" altLang="zh-CN">
                <a:solidFill>
                  <a:prstClr val="black">
                    <a:tint val="75000"/>
                  </a:prstClr>
                </a:solidFill>
              </a:rPr>
            </a:fld>
            <a:endParaRPr lang="zh-CN" altLang="zh-CN">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24F4FB1-7EBA-430D-8DB0-D1BA65073B6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ea typeface="微软雅黑" panose="020B0503020204020204" pitchFamily="34" charset="-122"/>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024F4FB1-7EBA-430D-8DB0-D1BA65073B6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24F4FB1-7EBA-430D-8DB0-D1BA65073B6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lvl1pPr>
              <a:defRPr>
                <a:ea typeface="微软雅黑" panose="020B0503020204020204" pitchFamily="34" charset="-122"/>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024F4FB1-7EBA-430D-8DB0-D1BA65073B6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lvl1pPr>
              <a:defRPr>
                <a:ea typeface="微软雅黑" panose="020B0503020204020204" pitchFamily="34" charset="-122"/>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024F4FB1-7EBA-430D-8DB0-D1BA65073B6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024F4FB1-7EBA-430D-8DB0-D1BA65073B6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ea typeface="微软雅黑" panose="020B0503020204020204" pitchFamily="34" charset="-122"/>
              </a:defRPr>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ea typeface="微软雅黑" panose="020B0503020204020204" pitchFamily="34" charset="-122"/>
              </a:defRPr>
            </a:lvl1pPr>
            <a:lvl2pPr>
              <a:defRPr sz="2800">
                <a:ea typeface="微软雅黑" panose="020B0503020204020204" pitchFamily="34" charset="-122"/>
              </a:defRPr>
            </a:lvl2pPr>
            <a:lvl3pPr>
              <a:defRPr sz="2400">
                <a:ea typeface="微软雅黑" panose="020B0503020204020204" pitchFamily="34" charset="-122"/>
              </a:defRPr>
            </a:lvl3pPr>
            <a:lvl4pPr>
              <a:defRPr sz="2000">
                <a:ea typeface="微软雅黑" panose="020B0503020204020204" pitchFamily="34" charset="-122"/>
              </a:defRPr>
            </a:lvl4pPr>
            <a:lvl5pPr>
              <a:defRPr sz="2000">
                <a:ea typeface="微软雅黑" panose="020B0503020204020204" pitchFamily="34" charset="-122"/>
              </a:defRPr>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24F4FB1-7EBA-430D-8DB0-D1BA65073B6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ea typeface="微软雅黑" panose="020B0503020204020204" pitchFamily="34" charset="-122"/>
              </a:defRPr>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ea typeface="微软雅黑" panose="020B0503020204020204" pitchFamily="34"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ea typeface="微软雅黑"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024F4FB1-7EBA-430D-8DB0-D1BA65073B68}"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ea typeface="微软雅黑" panose="020B0503020204020204" pitchFamily="34" charset="-122"/>
              </a:defRPr>
            </a:lvl1pPr>
          </a:lstStyle>
          <a:p>
            <a:fld id="{55FFD0DA-825A-410E-8330-DEC0E6E1A326}"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ea typeface="微软雅黑" panose="020B0503020204020204" pitchFamily="34" charset="-122"/>
              </a:defRPr>
            </a:lvl1pPr>
          </a:lstStyle>
          <a:p>
            <a:endParaRPr lang="zh-CN" altLang="en-US">
              <a:solidFill>
                <a:prstClr val="black">
                  <a:tint val="75000"/>
                </a:prstClr>
              </a:solidFill>
            </a:endParaRPr>
          </a:p>
        </p:txBody>
      </p:sp>
      <p:sp>
        <p:nvSpPr>
          <p:cNvPr id="2" name="矩形 1"/>
          <p:cNvSpPr/>
          <p:nvPr userDrawn="1"/>
        </p:nvSpPr>
        <p:spPr>
          <a:xfrm>
            <a:off x="8153400" y="6404817"/>
            <a:ext cx="3323346" cy="369332"/>
          </a:xfrm>
          <a:prstGeom prst="rect">
            <a:avLst/>
          </a:prstGeom>
        </p:spPr>
        <p:txBody>
          <a:bodyPr wrap="none">
            <a:spAutoFit/>
          </a:bodyPr>
          <a:lstStyle/>
          <a:p>
            <a:pPr lvl="0"/>
            <a:r>
              <a:rPr lang="zh-CN" altLang="en-US" sz="1800" b="1" smtClean="0">
                <a:solidFill>
                  <a:srgbClr val="FFFFFF"/>
                </a:solidFill>
                <a:latin typeface="幼圆" panose="02010509060101010101" charset="-122"/>
                <a:ea typeface="幼圆" panose="02010509060101010101" charset="-122"/>
                <a:cs typeface="幼圆" panose="02010509060101010101" charset="-122"/>
                <a:sym typeface="幼圆" panose="02010509060101010101" charset="-122"/>
              </a:rPr>
              <a:t>掌贝</a:t>
            </a:r>
            <a:r>
              <a:rPr lang="en-US" altLang="zh-CN" sz="1800" b="1" smtClean="0">
                <a:solidFill>
                  <a:srgbClr val="FFFFFF"/>
                </a:solidFill>
                <a:latin typeface="幼圆" panose="02010509060101010101" charset="-122"/>
                <a:ea typeface="幼圆" panose="02010509060101010101" charset="-122"/>
                <a:cs typeface="幼圆" panose="02010509060101010101" charset="-122"/>
                <a:sym typeface="幼圆" panose="02010509060101010101" charset="-122"/>
              </a:rPr>
              <a:t>﹒ </a:t>
            </a:r>
            <a:r>
              <a:rPr lang="zh-CN" altLang="en-US" sz="1800" b="1" smtClean="0">
                <a:solidFill>
                  <a:srgbClr val="FFFFFF"/>
                </a:solidFill>
                <a:latin typeface="幼圆" panose="02010509060101010101" charset="-122"/>
                <a:ea typeface="幼圆" panose="02010509060101010101" charset="-122"/>
                <a:cs typeface="幼圆" panose="02010509060101010101" charset="-122"/>
                <a:sym typeface="幼圆" panose="02010509060101010101" charset="-122"/>
              </a:rPr>
              <a:t>让天下没有难做的掌柜</a:t>
            </a:r>
            <a:endParaRPr lang="zh-CN" altLang="en-US" sz="1800" b="1">
              <a:solidFill>
                <a:srgbClr val="FFFFFF"/>
              </a:solidFill>
              <a:latin typeface="幼圆" panose="02010509060101010101" charset="-122"/>
              <a:ea typeface="幼圆" panose="02010509060101010101" charset="-122"/>
              <a:cs typeface="幼圆" panose="02010509060101010101" charset="-122"/>
              <a:sym typeface="幼圆" panose="02010509060101010101" charset="-122"/>
            </a:endParaRPr>
          </a:p>
        </p:txBody>
      </p:sp>
      <p:sp>
        <p:nvSpPr>
          <p:cNvPr id="6" name="矩形 5"/>
          <p:cNvSpPr/>
          <p:nvPr userDrawn="1"/>
        </p:nvSpPr>
        <p:spPr>
          <a:xfrm>
            <a:off x="0" y="6404817"/>
            <a:ext cx="12192000" cy="476575"/>
          </a:xfrm>
          <a:prstGeom prst="rect">
            <a:avLst/>
          </a:prstGeom>
          <a:solidFill>
            <a:srgbClr val="0082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mtClean="0">
                <a:latin typeface="微软雅黑" panose="020B0503020204020204" pitchFamily="34" charset="-122"/>
                <a:ea typeface="微软雅黑" panose="020B0503020204020204" pitchFamily="34" charset="-122"/>
              </a:rPr>
              <a:t>掌贝</a:t>
            </a:r>
            <a:r>
              <a:rPr lang="en-US" altLang="zh-CN" smtClean="0">
                <a:latin typeface="微软雅黑" panose="020B0503020204020204" pitchFamily="34" charset="-122"/>
                <a:ea typeface="微软雅黑" panose="020B0503020204020204" pitchFamily="34" charset="-122"/>
              </a:rPr>
              <a:t>·</a:t>
            </a:r>
            <a:r>
              <a:rPr lang="zh-CN" altLang="en-US" smtClean="0">
                <a:latin typeface="微软雅黑" panose="020B0503020204020204" pitchFamily="34" charset="-122"/>
                <a:ea typeface="微软雅黑" panose="020B0503020204020204" pitchFamily="34" charset="-122"/>
              </a:rPr>
              <a:t>智慧店铺开创者</a:t>
            </a:r>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7.jpe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9.jpeg"/><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20.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2.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23.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microsoft.com/office/2007/relationships/hdphoto" Target="../media/hdphoto2.wdp"/><Relationship Id="rId2" Type="http://schemas.openxmlformats.org/officeDocument/2006/relationships/image" Target="../media/image25.png"/><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27.jpeg"/><Relationship Id="rId1" Type="http://schemas.openxmlformats.org/officeDocument/2006/relationships/image" Target="../media/image26.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2.jpeg"/></Relationships>
</file>

<file path=ppt/slides/_rels/slide29.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3.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slide" Target="slide28.xml"/><Relationship Id="rId6" Type="http://schemas.openxmlformats.org/officeDocument/2006/relationships/slide" Target="slide23.xml"/><Relationship Id="rId5" Type="http://schemas.openxmlformats.org/officeDocument/2006/relationships/slide" Target="slide9.xml"/><Relationship Id="rId4" Type="http://schemas.openxmlformats.org/officeDocument/2006/relationships/slide" Target="slide16.xml"/><Relationship Id="rId3" Type="http://schemas.openxmlformats.org/officeDocument/2006/relationships/slide" Target="slide19.xml"/><Relationship Id="rId2" Type="http://schemas.openxmlformats.org/officeDocument/2006/relationships/slide" Target="slide5.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38.jpeg"/><Relationship Id="rId1" Type="http://schemas.openxmlformats.org/officeDocument/2006/relationships/image" Target="../media/image37.png"/></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jpeg"/><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5.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48.png"/><Relationship Id="rId1" Type="http://schemas.openxmlformats.org/officeDocument/2006/relationships/image" Target="../media/image47.png"/></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54.jpeg"/><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13.png"/><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5.png"/></Relationships>
</file>

<file path=ppt/slides/_rels/slide39.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59.jpeg"/><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slide" Target="slide60.xml"/><Relationship Id="rId6" Type="http://schemas.openxmlformats.org/officeDocument/2006/relationships/slide" Target="slide46.xml"/><Relationship Id="rId5" Type="http://schemas.openxmlformats.org/officeDocument/2006/relationships/slide" Target="slide36.xml"/><Relationship Id="rId4" Type="http://schemas.openxmlformats.org/officeDocument/2006/relationships/slide" Target="slide43.xml"/><Relationship Id="rId3" Type="http://schemas.openxmlformats.org/officeDocument/2006/relationships/slide" Target="slide39.xml"/><Relationship Id="rId2" Type="http://schemas.openxmlformats.org/officeDocument/2006/relationships/slide" Target="slide31.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0.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1.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1.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63.png"/><Relationship Id="rId1" Type="http://schemas.openxmlformats.org/officeDocument/2006/relationships/image" Target="../media/image62.jpe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67.png"/><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image" Target="../media/image64.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68.jpeg"/></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6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76.png"/><Relationship Id="rId1" Type="http://schemas.openxmlformats.org/officeDocument/2006/relationships/image" Target="../media/image75.png"/></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0.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microsoft.com/office/2007/relationships/hdphoto" Target="../media/hdphoto1.wdp"/><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87.png"/><Relationship Id="rId1" Type="http://schemas.openxmlformats.org/officeDocument/2006/relationships/image" Target="../media/image86.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8.jpeg"/></Relationships>
</file>

<file path=ppt/slides/_rels/slide5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image" Target="../media/image89.jpe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93.png"/><Relationship Id="rId1" Type="http://schemas.openxmlformats.org/officeDocument/2006/relationships/image" Target="../media/image92.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1.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4.pn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7.jpeg"/><Relationship Id="rId2" Type="http://schemas.openxmlformats.org/officeDocument/2006/relationships/image" Target="../media/image96.png"/><Relationship Id="rId1" Type="http://schemas.openxmlformats.org/officeDocument/2006/relationships/image" Target="../media/image95.jpe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image" Target="../media/image102.png"/><Relationship Id="rId3" Type="http://schemas.openxmlformats.org/officeDocument/2006/relationships/image" Target="../media/image101.jpeg"/><Relationship Id="rId2" Type="http://schemas.microsoft.com/office/2007/relationships/hdphoto" Target="../media/hdphoto3.wdp"/><Relationship Id="rId1" Type="http://schemas.openxmlformats.org/officeDocument/2006/relationships/image" Target="../media/image10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0.jpeg"/><Relationship Id="rId1" Type="http://schemas.openxmlformats.org/officeDocument/2006/relationships/image" Target="../media/image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9.jpe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13.png"/><Relationship Id="rId1" Type="http://schemas.openxmlformats.org/officeDocument/2006/relationships/image" Target="../media/image112.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1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image" Target="../media/image116.png"/><Relationship Id="rId1" Type="http://schemas.openxmlformats.org/officeDocument/2006/relationships/image" Target="../media/image115.png"/></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118.png"/><Relationship Id="rId1" Type="http://schemas.openxmlformats.org/officeDocument/2006/relationships/image" Target="../media/image117.png"/></Relationships>
</file>

<file path=ppt/slides/_rels/slide72.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23.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125.png"/><Relationship Id="rId1" Type="http://schemas.openxmlformats.org/officeDocument/2006/relationships/image" Target="../media/image124.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7.png"/><Relationship Id="rId1" Type="http://schemas.openxmlformats.org/officeDocument/2006/relationships/image" Target="../media/image12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600"/>
          </a:p>
        </p:txBody>
      </p:sp>
      <p:sp>
        <p:nvSpPr>
          <p:cNvPr id="12" name="矩形 11"/>
          <p:cNvSpPr/>
          <p:nvPr/>
        </p:nvSpPr>
        <p:spPr>
          <a:xfrm>
            <a:off x="5569511" y="3578077"/>
            <a:ext cx="3981158" cy="855847"/>
          </a:xfrm>
          <a:prstGeom prst="rect">
            <a:avLst/>
          </a:prstGeom>
        </p:spPr>
        <p:txBody>
          <a:bodyPr wrap="square" lIns="116050" tIns="58025" rIns="116050" bIns="58025">
            <a:spAutoFit/>
          </a:bodyPr>
          <a:lstStyle/>
          <a:p>
            <a:pPr algn="ctr" defTabSz="1159510"/>
            <a:r>
              <a:rPr lang="zh-CN" altLang="en-US" sz="4800" dirty="0" smtClean="0">
                <a:solidFill>
                  <a:schemeClr val="bg1"/>
                </a:solidFill>
                <a:latin typeface="微软雅黑" panose="020B0503020204020204" pitchFamily="34" charset="-122"/>
                <a:ea typeface="微软雅黑" panose="020B0503020204020204" pitchFamily="34" charset="-122"/>
              </a:rPr>
              <a:t>功能总述</a:t>
            </a:r>
            <a:endParaRPr lang="zh-CN" altLang="en-US" sz="6600"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9766547" y="5673867"/>
            <a:ext cx="2031325"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制作：掌贝培训部</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3379641" y="3321622"/>
            <a:ext cx="2888566" cy="1168574"/>
            <a:chOff x="3432516" y="744981"/>
            <a:chExt cx="2888566" cy="1168574"/>
          </a:xfrm>
        </p:grpSpPr>
        <p:sp>
          <p:nvSpPr>
            <p:cNvPr id="5" name="文本框 4"/>
            <p:cNvSpPr txBox="1"/>
            <p:nvPr/>
          </p:nvSpPr>
          <p:spPr>
            <a:xfrm>
              <a:off x="3432516" y="744981"/>
              <a:ext cx="2888566" cy="1107996"/>
            </a:xfrm>
            <a:prstGeom prst="rect">
              <a:avLst/>
            </a:prstGeom>
            <a:noFill/>
          </p:spPr>
          <p:txBody>
            <a:bodyPr wrap="square" rtlCol="0">
              <a:spAutoFit/>
            </a:bodyPr>
            <a:lstStyle/>
            <a:p>
              <a:pPr algn="ctr"/>
              <a:r>
                <a:rPr lang="zh-CN" altLang="en-US" sz="6600" smtClean="0">
                  <a:solidFill>
                    <a:schemeClr val="bg1"/>
                  </a:solidFill>
                  <a:latin typeface="微软雅黑" panose="020B0503020204020204" pitchFamily="34" charset="-122"/>
                  <a:ea typeface="微软雅黑" panose="020B0503020204020204" pitchFamily="34" charset="-122"/>
                </a:rPr>
                <a:t>掌贝</a:t>
              </a:r>
              <a:endParaRPr lang="zh-CN" altLang="en-US" sz="6600">
                <a:solidFill>
                  <a:schemeClr val="bg1"/>
                </a:solidFill>
                <a:latin typeface="微软雅黑" panose="020B0503020204020204" pitchFamily="34" charset="-122"/>
                <a:ea typeface="微软雅黑" panose="020B0503020204020204" pitchFamily="34" charset="-122"/>
              </a:endParaRPr>
            </a:p>
          </p:txBody>
        </p:sp>
        <p:sp>
          <p:nvSpPr>
            <p:cNvPr id="9" name="半闭框 8"/>
            <p:cNvSpPr/>
            <p:nvPr/>
          </p:nvSpPr>
          <p:spPr>
            <a:xfrm>
              <a:off x="3812019" y="744981"/>
              <a:ext cx="340216" cy="34183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半闭框 9"/>
            <p:cNvSpPr/>
            <p:nvPr/>
          </p:nvSpPr>
          <p:spPr>
            <a:xfrm rot="10800000">
              <a:off x="5555443" y="1571717"/>
              <a:ext cx="340216" cy="34183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cxnSp>
        <p:nvCxnSpPr>
          <p:cNvPr id="21" name="直接连接符 20"/>
          <p:cNvCxnSpPr/>
          <p:nvPr/>
        </p:nvCxnSpPr>
        <p:spPr>
          <a:xfrm>
            <a:off x="6268207" y="4490196"/>
            <a:ext cx="25837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组合 63"/>
          <p:cNvGrpSpPr/>
          <p:nvPr/>
        </p:nvGrpSpPr>
        <p:grpSpPr>
          <a:xfrm>
            <a:off x="1622358" y="1417542"/>
            <a:ext cx="7824787" cy="3333750"/>
            <a:chOff x="1871663" y="625475"/>
            <a:chExt cx="7824787" cy="3333750"/>
          </a:xfrm>
        </p:grpSpPr>
        <p:grpSp>
          <p:nvGrpSpPr>
            <p:cNvPr id="63" name="组合 62"/>
            <p:cNvGrpSpPr/>
            <p:nvPr/>
          </p:nvGrpSpPr>
          <p:grpSpPr>
            <a:xfrm>
              <a:off x="1871663" y="625475"/>
              <a:ext cx="7824787" cy="3333750"/>
              <a:chOff x="1871663" y="625475"/>
              <a:chExt cx="7824787" cy="3333750"/>
            </a:xfrm>
          </p:grpSpPr>
          <p:sp>
            <p:nvSpPr>
              <p:cNvPr id="19" name="任意多边形 18"/>
              <p:cNvSpPr/>
              <p:nvPr/>
            </p:nvSpPr>
            <p:spPr bwMode="auto">
              <a:xfrm>
                <a:off x="6990032" y="1076655"/>
                <a:ext cx="2706418" cy="258192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圆角矩形 19"/>
              <p:cNvSpPr/>
              <p:nvPr/>
            </p:nvSpPr>
            <p:spPr bwMode="auto">
              <a:xfrm rot="18900000">
                <a:off x="6743700" y="1258888"/>
                <a:ext cx="2809875" cy="1152525"/>
              </a:xfrm>
              <a:prstGeom prst="roundRect">
                <a:avLst>
                  <a:gd name="adj" fmla="val 10245"/>
                </a:avLst>
              </a:prstGeom>
              <a:solidFill>
                <a:srgbClr val="DC6C7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椭圆 20"/>
              <p:cNvSpPr/>
              <p:nvPr/>
            </p:nvSpPr>
            <p:spPr bwMode="auto">
              <a:xfrm rot="2700000">
                <a:off x="6136955" y="2316182"/>
                <a:ext cx="2521137" cy="431824"/>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useBgFill="1">
            <p:nvSpPr>
              <p:cNvPr id="22" name="矩形 21"/>
              <p:cNvSpPr/>
              <p:nvPr/>
            </p:nvSpPr>
            <p:spPr bwMode="auto">
              <a:xfrm rot="2700000">
                <a:off x="5904707" y="2356643"/>
                <a:ext cx="2495550" cy="709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任意多边形 22"/>
              <p:cNvSpPr/>
              <p:nvPr/>
            </p:nvSpPr>
            <p:spPr bwMode="auto">
              <a:xfrm rot="18900000">
                <a:off x="8694738" y="657225"/>
                <a:ext cx="471487" cy="1030288"/>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任意多边形 24"/>
              <p:cNvSpPr/>
              <p:nvPr/>
            </p:nvSpPr>
            <p:spPr bwMode="auto">
              <a:xfrm>
                <a:off x="5766070" y="1044905"/>
                <a:ext cx="2706418" cy="258192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圆角矩形 25"/>
              <p:cNvSpPr/>
              <p:nvPr/>
            </p:nvSpPr>
            <p:spPr bwMode="auto">
              <a:xfrm rot="18900000">
                <a:off x="5519738" y="1227138"/>
                <a:ext cx="2809875" cy="1152525"/>
              </a:xfrm>
              <a:prstGeom prst="roundRect">
                <a:avLst>
                  <a:gd name="adj" fmla="val 10245"/>
                </a:avLst>
              </a:prstGeom>
              <a:solidFill>
                <a:srgbClr val="F1AF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椭圆 26"/>
              <p:cNvSpPr/>
              <p:nvPr/>
            </p:nvSpPr>
            <p:spPr bwMode="auto">
              <a:xfrm rot="2700000">
                <a:off x="4912993" y="2284432"/>
                <a:ext cx="2521137" cy="431824"/>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useBgFill="1">
            <p:nvSpPr>
              <p:cNvPr id="28" name="矩形 27"/>
              <p:cNvSpPr/>
              <p:nvPr/>
            </p:nvSpPr>
            <p:spPr bwMode="auto">
              <a:xfrm rot="2700000">
                <a:off x="4680744" y="2324894"/>
                <a:ext cx="2495550" cy="7096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9" name="任意多边形 28"/>
              <p:cNvSpPr/>
              <p:nvPr/>
            </p:nvSpPr>
            <p:spPr bwMode="auto">
              <a:xfrm rot="18900000">
                <a:off x="7470775" y="625475"/>
                <a:ext cx="471488" cy="1030288"/>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1" name="任意多边形 30"/>
              <p:cNvSpPr/>
              <p:nvPr/>
            </p:nvSpPr>
            <p:spPr bwMode="auto">
              <a:xfrm>
                <a:off x="4565920" y="1076655"/>
                <a:ext cx="2706418" cy="258192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2" name="圆角矩形 31"/>
              <p:cNvSpPr/>
              <p:nvPr/>
            </p:nvSpPr>
            <p:spPr bwMode="auto">
              <a:xfrm rot="18900000">
                <a:off x="4319588" y="1258888"/>
                <a:ext cx="2809875" cy="1152525"/>
              </a:xfrm>
              <a:prstGeom prst="roundRect">
                <a:avLst>
                  <a:gd name="adj" fmla="val 10245"/>
                </a:avLst>
              </a:prstGeom>
              <a:solidFill>
                <a:srgbClr val="56A8BD"/>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3" name="椭圆 32"/>
              <p:cNvSpPr/>
              <p:nvPr/>
            </p:nvSpPr>
            <p:spPr bwMode="auto">
              <a:xfrm rot="2700000">
                <a:off x="3712843" y="2316182"/>
                <a:ext cx="2521137" cy="431824"/>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useBgFill="1">
            <p:nvSpPr>
              <p:cNvPr id="34" name="矩形 33"/>
              <p:cNvSpPr/>
              <p:nvPr/>
            </p:nvSpPr>
            <p:spPr bwMode="auto">
              <a:xfrm rot="2700000">
                <a:off x="3480594" y="2356644"/>
                <a:ext cx="2495550" cy="7096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5" name="任意多边形 34"/>
              <p:cNvSpPr/>
              <p:nvPr/>
            </p:nvSpPr>
            <p:spPr bwMode="auto">
              <a:xfrm rot="18900000">
                <a:off x="6270625" y="657225"/>
                <a:ext cx="471488" cy="1030288"/>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任意多边形 36"/>
              <p:cNvSpPr/>
              <p:nvPr/>
            </p:nvSpPr>
            <p:spPr bwMode="auto">
              <a:xfrm>
                <a:off x="3341824" y="1076655"/>
                <a:ext cx="2704964" cy="258192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圆角矩形 37"/>
              <p:cNvSpPr/>
              <p:nvPr/>
            </p:nvSpPr>
            <p:spPr bwMode="auto">
              <a:xfrm rot="18900000">
                <a:off x="3095625" y="1258888"/>
                <a:ext cx="2808288" cy="1152525"/>
              </a:xfrm>
              <a:prstGeom prst="roundRect">
                <a:avLst>
                  <a:gd name="adj" fmla="val 10245"/>
                </a:avLst>
              </a:prstGeom>
              <a:solidFill>
                <a:srgbClr val="92D05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9" name="椭圆 38"/>
              <p:cNvSpPr/>
              <p:nvPr/>
            </p:nvSpPr>
            <p:spPr bwMode="auto">
              <a:xfrm rot="2700000">
                <a:off x="2488528" y="2316298"/>
                <a:ext cx="2521137" cy="431592"/>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useBgFill="1">
            <p:nvSpPr>
              <p:cNvPr id="40" name="矩形 39"/>
              <p:cNvSpPr/>
              <p:nvPr/>
            </p:nvSpPr>
            <p:spPr bwMode="auto">
              <a:xfrm rot="2700000">
                <a:off x="2256632" y="2356643"/>
                <a:ext cx="2495550" cy="70961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 name="任意多边形 40"/>
              <p:cNvSpPr/>
              <p:nvPr/>
            </p:nvSpPr>
            <p:spPr bwMode="auto">
              <a:xfrm rot="18900000">
                <a:off x="5045075" y="657225"/>
                <a:ext cx="473075" cy="1030288"/>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3" name="任意多边形 42"/>
              <p:cNvSpPr/>
              <p:nvPr/>
            </p:nvSpPr>
            <p:spPr bwMode="auto">
              <a:xfrm>
                <a:off x="2117862" y="1076655"/>
                <a:ext cx="2704963" cy="2581921"/>
              </a:xfrm>
              <a:custGeom>
                <a:avLst/>
                <a:gdLst>
                  <a:gd name="connsiteX0" fmla="*/ 1465943 w 2075543"/>
                  <a:gd name="connsiteY0" fmla="*/ 0 h 2162628"/>
                  <a:gd name="connsiteX1" fmla="*/ 2075543 w 2075543"/>
                  <a:gd name="connsiteY1" fmla="*/ 653143 h 2162628"/>
                  <a:gd name="connsiteX2" fmla="*/ 0 w 2075543"/>
                  <a:gd name="connsiteY2" fmla="*/ 2162628 h 2162628"/>
                  <a:gd name="connsiteX3" fmla="*/ 1465943 w 2075543"/>
                  <a:gd name="connsiteY3" fmla="*/ 0 h 2162628"/>
                </a:gdLst>
                <a:ahLst/>
                <a:cxnLst>
                  <a:cxn ang="0">
                    <a:pos x="connsiteX0" y="connsiteY0"/>
                  </a:cxn>
                  <a:cxn ang="0">
                    <a:pos x="connsiteX1" y="connsiteY1"/>
                  </a:cxn>
                  <a:cxn ang="0">
                    <a:pos x="connsiteX2" y="connsiteY2"/>
                  </a:cxn>
                  <a:cxn ang="0">
                    <a:pos x="connsiteX3" y="connsiteY3"/>
                  </a:cxn>
                </a:cxnLst>
                <a:rect l="l" t="t" r="r" b="b"/>
                <a:pathLst>
                  <a:path w="2075543" h="2162628">
                    <a:moveTo>
                      <a:pt x="1465943" y="0"/>
                    </a:moveTo>
                    <a:lnTo>
                      <a:pt x="2075543" y="653143"/>
                    </a:lnTo>
                    <a:lnTo>
                      <a:pt x="0" y="2162628"/>
                    </a:lnTo>
                    <a:lnTo>
                      <a:pt x="1465943" y="0"/>
                    </a:lnTo>
                    <a:close/>
                  </a:path>
                </a:pathLst>
              </a:custGeom>
              <a:solidFill>
                <a:schemeClr val="tx1">
                  <a:lumMod val="85000"/>
                  <a:lumOff val="15000"/>
                  <a:alpha val="35000"/>
                </a:schemeClr>
              </a:solidFill>
              <a:ln>
                <a:noFill/>
              </a:ln>
              <a:effectLst>
                <a:softEdge rad="2667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4" name="圆角矩形 43"/>
              <p:cNvSpPr/>
              <p:nvPr/>
            </p:nvSpPr>
            <p:spPr bwMode="auto">
              <a:xfrm rot="18900000">
                <a:off x="1871663" y="1258888"/>
                <a:ext cx="2808287" cy="1152525"/>
              </a:xfrm>
              <a:prstGeom prst="roundRect">
                <a:avLst>
                  <a:gd name="adj" fmla="val 10245"/>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5" name="椭圆 44"/>
              <p:cNvSpPr/>
              <p:nvPr/>
            </p:nvSpPr>
            <p:spPr bwMode="auto">
              <a:xfrm rot="2700000">
                <a:off x="1264566" y="2316298"/>
                <a:ext cx="2521137" cy="431592"/>
              </a:xfrm>
              <a:prstGeom prst="ellipse">
                <a:avLst/>
              </a:prstGeom>
              <a:gradFill flip="none" rotWithShape="1">
                <a:gsLst>
                  <a:gs pos="100000">
                    <a:schemeClr val="bg1">
                      <a:alpha val="0"/>
                    </a:schemeClr>
                  </a:gs>
                  <a:gs pos="21000">
                    <a:schemeClr val="tx1">
                      <a:lumMod val="65000"/>
                      <a:lumOff val="35000"/>
                      <a:alpha val="57000"/>
                    </a:schemeClr>
                  </a:gs>
                </a:gsLst>
                <a:path path="shape">
                  <a:fillToRect l="50000" t="50000" r="50000" b="50000"/>
                </a:path>
                <a:tileRect/>
              </a:gradFill>
              <a:ln>
                <a:noFill/>
              </a:ln>
              <a:effectLst>
                <a:softEdge rad="127000"/>
              </a:effectLst>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sz="2400"/>
              </a:p>
            </p:txBody>
          </p:sp>
          <p:sp useBgFill="1">
            <p:nvSpPr>
              <p:cNvPr id="46" name="矩形 45"/>
              <p:cNvSpPr/>
              <p:nvPr/>
            </p:nvSpPr>
            <p:spPr bwMode="auto">
              <a:xfrm rot="2700000">
                <a:off x="1032669" y="2356644"/>
                <a:ext cx="2495550" cy="7096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47" name="任意多边形 46"/>
              <p:cNvSpPr/>
              <p:nvPr/>
            </p:nvSpPr>
            <p:spPr bwMode="auto">
              <a:xfrm rot="18900000">
                <a:off x="3821113" y="657225"/>
                <a:ext cx="473075" cy="1030288"/>
              </a:xfrm>
              <a:custGeom>
                <a:avLst/>
                <a:gdLst>
                  <a:gd name="connsiteX0" fmla="*/ 569692 w 617165"/>
                  <a:gd name="connsiteY0" fmla="*/ 47473 h 1582057"/>
                  <a:gd name="connsiteX1" fmla="*/ 617165 w 617165"/>
                  <a:gd name="connsiteY1" fmla="*/ 162082 h 1582057"/>
                  <a:gd name="connsiteX2" fmla="*/ 617165 w 617165"/>
                  <a:gd name="connsiteY2" fmla="*/ 1419975 h 1582057"/>
                  <a:gd name="connsiteX3" fmla="*/ 455083 w 617165"/>
                  <a:gd name="connsiteY3" fmla="*/ 1582057 h 1582057"/>
                  <a:gd name="connsiteX4" fmla="*/ 0 w 617165"/>
                  <a:gd name="connsiteY4" fmla="*/ 1582057 h 1582057"/>
                  <a:gd name="connsiteX5" fmla="*/ 0 w 617165"/>
                  <a:gd name="connsiteY5" fmla="*/ 0 h 1582057"/>
                  <a:gd name="connsiteX6" fmla="*/ 455083 w 617165"/>
                  <a:gd name="connsiteY6" fmla="*/ 0 h 1582057"/>
                  <a:gd name="connsiteX7" fmla="*/ 569692 w 617165"/>
                  <a:gd name="connsiteY7" fmla="*/ 47473 h 1582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7165" h="1582057">
                    <a:moveTo>
                      <a:pt x="569692" y="47473"/>
                    </a:moveTo>
                    <a:cubicBezTo>
                      <a:pt x="599024" y="76804"/>
                      <a:pt x="617165" y="117325"/>
                      <a:pt x="617165" y="162082"/>
                    </a:cubicBezTo>
                    <a:lnTo>
                      <a:pt x="617165" y="1419975"/>
                    </a:lnTo>
                    <a:cubicBezTo>
                      <a:pt x="617165" y="1509490"/>
                      <a:pt x="544598" y="1582057"/>
                      <a:pt x="455083" y="1582057"/>
                    </a:cubicBezTo>
                    <a:lnTo>
                      <a:pt x="0" y="1582057"/>
                    </a:lnTo>
                    <a:lnTo>
                      <a:pt x="0" y="0"/>
                    </a:lnTo>
                    <a:lnTo>
                      <a:pt x="455083" y="0"/>
                    </a:lnTo>
                    <a:cubicBezTo>
                      <a:pt x="499841" y="0"/>
                      <a:pt x="540361" y="18141"/>
                      <a:pt x="569692" y="47473"/>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grpSp>
        <p:sp>
          <p:nvSpPr>
            <p:cNvPr id="48" name="文本框 35"/>
            <p:cNvSpPr txBox="1"/>
            <p:nvPr/>
          </p:nvSpPr>
          <p:spPr>
            <a:xfrm rot="18900000">
              <a:off x="3773488" y="661988"/>
              <a:ext cx="422275" cy="1014412"/>
            </a:xfrm>
            <a:prstGeom prst="rect">
              <a:avLst/>
            </a:prstGeom>
            <a:noFill/>
          </p:spPr>
          <p:txBody>
            <a:bodyPr>
              <a:spAutoFit/>
            </a:bodyPr>
            <a:lstStyle/>
            <a:p>
              <a:pPr>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代</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金</a:t>
              </a:r>
              <a:endParaRPr lang="en-US" altLang="zh-CN" sz="2000" b="1" dirty="0">
                <a:solidFill>
                  <a:schemeClr val="tx1">
                    <a:lumMod val="75000"/>
                    <a:lumOff val="25000"/>
                  </a:schemeClr>
                </a:solidFill>
                <a:latin typeface="微软雅黑" panose="020B0503020204020204" pitchFamily="34" charset="-122"/>
                <a:ea typeface="微软雅黑" panose="020B0503020204020204" pitchFamily="34" charset="-122"/>
              </a:endParaRPr>
            </a:p>
            <a:p>
              <a:pPr>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券</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9" name="文本框 63"/>
            <p:cNvSpPr txBox="1">
              <a:spLocks noChangeArrowheads="1"/>
            </p:cNvSpPr>
            <p:nvPr/>
          </p:nvSpPr>
          <p:spPr bwMode="auto">
            <a:xfrm rot="-2700000">
              <a:off x="2690813" y="1701800"/>
              <a:ext cx="1228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a:solidFill>
                    <a:schemeClr val="bg1"/>
                  </a:solidFill>
                </a:rPr>
                <a:t>20</a:t>
              </a:r>
              <a:r>
                <a:rPr lang="zh-CN" altLang="en-US" sz="2400">
                  <a:solidFill>
                    <a:schemeClr val="bg1"/>
                  </a:solidFill>
                </a:rPr>
                <a:t>元</a:t>
              </a:r>
              <a:endParaRPr lang="zh-CN" altLang="en-US" sz="2400">
                <a:solidFill>
                  <a:schemeClr val="bg1"/>
                </a:solidFill>
              </a:endParaRPr>
            </a:p>
          </p:txBody>
        </p:sp>
        <p:sp>
          <p:nvSpPr>
            <p:cNvPr id="50" name="文本框 64"/>
            <p:cNvSpPr txBox="1">
              <a:spLocks noChangeArrowheads="1"/>
            </p:cNvSpPr>
            <p:nvPr/>
          </p:nvSpPr>
          <p:spPr bwMode="auto">
            <a:xfrm rot="-2700000">
              <a:off x="3887788" y="1800225"/>
              <a:ext cx="12287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400">
                  <a:solidFill>
                    <a:schemeClr val="bg1"/>
                  </a:solidFill>
                </a:rPr>
                <a:t>8.8</a:t>
              </a:r>
              <a:r>
                <a:rPr lang="zh-CN" altLang="en-US" sz="2400">
                  <a:solidFill>
                    <a:schemeClr val="bg1"/>
                  </a:solidFill>
                </a:rPr>
                <a:t>折</a:t>
              </a:r>
              <a:endParaRPr lang="zh-CN" altLang="en-US" sz="2400">
                <a:solidFill>
                  <a:schemeClr val="bg1"/>
                </a:solidFill>
              </a:endParaRPr>
            </a:p>
          </p:txBody>
        </p:sp>
        <p:sp>
          <p:nvSpPr>
            <p:cNvPr id="51" name="文本框 35"/>
            <p:cNvSpPr txBox="1"/>
            <p:nvPr/>
          </p:nvSpPr>
          <p:spPr>
            <a:xfrm rot="18900000">
              <a:off x="5068888" y="687388"/>
              <a:ext cx="422275" cy="1014412"/>
            </a:xfrm>
            <a:prstGeom prst="rect">
              <a:avLst/>
            </a:prstGeom>
            <a:noFill/>
          </p:spPr>
          <p:txBody>
            <a:bodyPr>
              <a:spAutoFit/>
            </a:bodyPr>
            <a:lstStyle/>
            <a:p>
              <a:pPr>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折扣券</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2" name="文本框 35"/>
            <p:cNvSpPr txBox="1"/>
            <p:nvPr/>
          </p:nvSpPr>
          <p:spPr>
            <a:xfrm rot="18900000">
              <a:off x="6310313" y="687388"/>
              <a:ext cx="420687" cy="1014412"/>
            </a:xfrm>
            <a:prstGeom prst="rect">
              <a:avLst/>
            </a:prstGeom>
            <a:noFill/>
          </p:spPr>
          <p:txBody>
            <a:bodyPr>
              <a:spAutoFit/>
            </a:bodyPr>
            <a:lstStyle/>
            <a:p>
              <a:pPr>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礼品券</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3" name="文本框 35"/>
            <p:cNvSpPr txBox="1"/>
            <p:nvPr/>
          </p:nvSpPr>
          <p:spPr>
            <a:xfrm rot="18900000">
              <a:off x="7518400" y="671513"/>
              <a:ext cx="420688" cy="1016000"/>
            </a:xfrm>
            <a:prstGeom prst="rect">
              <a:avLst/>
            </a:prstGeom>
            <a:noFill/>
          </p:spPr>
          <p:txBody>
            <a:bodyPr>
              <a:spAutoFit/>
            </a:bodyPr>
            <a:lstStyle/>
            <a:p>
              <a:pPr>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通用券</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4" name="文本框 35"/>
            <p:cNvSpPr txBox="1"/>
            <p:nvPr/>
          </p:nvSpPr>
          <p:spPr>
            <a:xfrm rot="18900000">
              <a:off x="8688388" y="655638"/>
              <a:ext cx="422275" cy="1016000"/>
            </a:xfrm>
            <a:prstGeom prst="rect">
              <a:avLst/>
            </a:prstGeom>
            <a:noFill/>
          </p:spPr>
          <p:txBody>
            <a:bodyPr>
              <a:spAutoFit/>
            </a:bodyPr>
            <a:lstStyle/>
            <a:p>
              <a:pPr>
                <a:defRPr/>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商品券</a:t>
              </a:r>
              <a:endPar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5" name="文本框 64"/>
            <p:cNvSpPr txBox="1">
              <a:spLocks noChangeArrowheads="1"/>
            </p:cNvSpPr>
            <p:nvPr/>
          </p:nvSpPr>
          <p:spPr bwMode="auto">
            <a:xfrm rot="-2700000">
              <a:off x="4902200" y="1768475"/>
              <a:ext cx="172561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a:solidFill>
                    <a:schemeClr val="bg1"/>
                  </a:solidFill>
                  <a:latin typeface="微软雅黑" panose="020B0503020204020204" pitchFamily="34" charset="-122"/>
                  <a:ea typeface="微软雅黑" panose="020B0503020204020204" pitchFamily="34" charset="-122"/>
                </a:rPr>
                <a:t>卡布奇诺一杯</a:t>
              </a: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6" name="文本框 64"/>
            <p:cNvSpPr txBox="1">
              <a:spLocks noChangeArrowheads="1"/>
            </p:cNvSpPr>
            <p:nvPr/>
          </p:nvSpPr>
          <p:spPr bwMode="auto">
            <a:xfrm rot="-2700000">
              <a:off x="6153150" y="1747838"/>
              <a:ext cx="15367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a:solidFill>
                    <a:schemeClr val="bg1"/>
                  </a:solidFill>
                  <a:latin typeface="微软雅黑" panose="020B0503020204020204" pitchFamily="34" charset="-122"/>
                  <a:ea typeface="微软雅黑" panose="020B0503020204020204" pitchFamily="34" charset="-122"/>
                </a:rPr>
                <a:t>大会门票</a:t>
              </a:r>
              <a:endParaRPr lang="zh-CN" altLang="en-US" sz="2000">
                <a:solidFill>
                  <a:schemeClr val="bg1"/>
                </a:solidFill>
                <a:latin typeface="微软雅黑" panose="020B0503020204020204" pitchFamily="34" charset="-122"/>
                <a:ea typeface="微软雅黑" panose="020B0503020204020204" pitchFamily="34" charset="-122"/>
              </a:endParaRPr>
            </a:p>
          </p:txBody>
        </p:sp>
        <p:sp>
          <p:nvSpPr>
            <p:cNvPr id="57" name="文本框 64"/>
            <p:cNvSpPr txBox="1">
              <a:spLocks noChangeArrowheads="1"/>
            </p:cNvSpPr>
            <p:nvPr/>
          </p:nvSpPr>
          <p:spPr bwMode="auto">
            <a:xfrm rot="-2700000">
              <a:off x="7350125" y="1681163"/>
              <a:ext cx="1960563"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en-US" altLang="zh-CN" sz="2000">
                  <a:solidFill>
                    <a:schemeClr val="bg1"/>
                  </a:solidFill>
                  <a:latin typeface="微软雅黑" panose="020B0503020204020204" pitchFamily="34" charset="-122"/>
                  <a:ea typeface="微软雅黑" panose="020B0503020204020204" pitchFamily="34" charset="-122"/>
                </a:rPr>
                <a:t>500</a:t>
              </a:r>
              <a:r>
                <a:rPr lang="zh-CN" altLang="en-US" sz="2000">
                  <a:solidFill>
                    <a:schemeClr val="bg1"/>
                  </a:solidFill>
                  <a:latin typeface="微软雅黑" panose="020B0503020204020204" pitchFamily="34" charset="-122"/>
                  <a:ea typeface="微软雅黑" panose="020B0503020204020204" pitchFamily="34" charset="-122"/>
                </a:rPr>
                <a:t>元</a:t>
              </a:r>
              <a:endParaRPr lang="zh-CN" altLang="en-US" sz="200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514362" y="207049"/>
            <a:ext cx="1608133"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优惠券</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752790" y="4243911"/>
            <a:ext cx="6096000" cy="1615827"/>
          </a:xfrm>
          <a:prstGeom prst="rect">
            <a:avLst/>
          </a:prstGeom>
        </p:spPr>
        <p:txBody>
          <a:bodyPr>
            <a:spAutoFit/>
          </a:bodyPr>
          <a:lstStyle/>
          <a:p>
            <a:pPr algn="just">
              <a:lnSpc>
                <a:spcPct val="150000"/>
              </a:lnSpc>
              <a:spcAft>
                <a:spcPts val="0"/>
              </a:spcAft>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商户后台有多种的优惠券</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类型</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sz="1600" b="1" kern="100" dirty="0" smtClean="0">
                <a:latin typeface="微软雅黑" panose="020B0503020204020204" pitchFamily="34" charset="-122"/>
                <a:ea typeface="微软雅黑" panose="020B0503020204020204" pitchFamily="34" charset="-122"/>
                <a:cs typeface="Times New Roman" panose="02020603050405020304" pitchFamily="18" charset="0"/>
              </a:rPr>
              <a:t>商品券</a:t>
            </a:r>
            <a:endParaRPr lang="en-US" altLang="zh-CN" sz="16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sz="1600" b="1" kern="100" dirty="0" smtClean="0">
                <a:latin typeface="微软雅黑" panose="020B0503020204020204" pitchFamily="34" charset="-122"/>
                <a:ea typeface="微软雅黑" panose="020B0503020204020204" pitchFamily="34" charset="-122"/>
                <a:cs typeface="Times New Roman" panose="02020603050405020304" pitchFamily="18" charset="0"/>
              </a:rPr>
              <a:t>普通券</a:t>
            </a:r>
            <a:endParaRPr lang="en-US" altLang="zh-CN" sz="16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gn="just">
              <a:lnSpc>
                <a:spcPct val="150000"/>
              </a:lnSpc>
              <a:spcAft>
                <a:spcPts val="0"/>
              </a:spcAft>
              <a:buFont typeface="Arial" panose="020B0604020202020204" pitchFamily="34" charset="0"/>
              <a:buChar char="•"/>
            </a:pPr>
            <a:r>
              <a:rPr lang="zh-CN" altLang="zh-CN" sz="1600" b="1" kern="100" dirty="0" smtClean="0">
                <a:latin typeface="微软雅黑" panose="020B0503020204020204" pitchFamily="34" charset="-122"/>
                <a:ea typeface="微软雅黑" panose="020B0503020204020204" pitchFamily="34" charset="-122"/>
                <a:cs typeface="Times New Roman" panose="02020603050405020304" pitchFamily="18" charset="0"/>
              </a:rPr>
              <a:t>活动券</a:t>
            </a:r>
            <a:endParaRPr lang="en-US" altLang="zh-CN" sz="1600" b="1" kern="1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5" name="矩形 64"/>
          <p:cNvSpPr/>
          <p:nvPr/>
        </p:nvSpPr>
        <p:spPr>
          <a:xfrm>
            <a:off x="6546145" y="4246837"/>
            <a:ext cx="6096000" cy="1985159"/>
          </a:xfrm>
          <a:prstGeom prst="rect">
            <a:avLst/>
          </a:prstGeom>
        </p:spPr>
        <p:txBody>
          <a:bodyPr>
            <a:spAutoFit/>
          </a:bodyPr>
          <a:lstStyle/>
          <a:p>
            <a:pPr algn="just">
              <a:lnSpc>
                <a:spcPct val="150000"/>
              </a:lnSpc>
              <a:spcAft>
                <a:spcPts val="0"/>
              </a:spcAft>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根据</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卡券类型不同可以分为：</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600" b="1" kern="100" dirty="0" smtClean="0">
                <a:latin typeface="微软雅黑" panose="020B0503020204020204" pitchFamily="34" charset="-122"/>
                <a:ea typeface="微软雅黑" panose="020B0503020204020204" pitchFamily="34" charset="-122"/>
                <a:cs typeface="Times New Roman" panose="02020603050405020304" pitchFamily="18" charset="0"/>
              </a:rPr>
              <a:t>代金券</a:t>
            </a:r>
            <a:r>
              <a:rPr lang="zh-CN" altLang="zh-CN" sz="1600" b="1"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消费金额</a:t>
            </a:r>
            <a:r>
              <a:rPr lang="zh-CN"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rPr>
              <a:t>减免</a:t>
            </a:r>
            <a:endParaRPr lang="en-US" altLang="zh-CN" sz="16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600" b="1" kern="100" dirty="0" smtClean="0">
                <a:latin typeface="微软雅黑" panose="020B0503020204020204" pitchFamily="34" charset="-122"/>
                <a:ea typeface="微软雅黑" panose="020B0503020204020204" pitchFamily="34" charset="-122"/>
                <a:cs typeface="Times New Roman" panose="02020603050405020304" pitchFamily="18" charset="0"/>
              </a:rPr>
              <a:t>折扣券：</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按折扣打折</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礼品券：</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给顾客赠送小礼品</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1600" b="1" kern="100" dirty="0">
                <a:latin typeface="微软雅黑" panose="020B0503020204020204" pitchFamily="34" charset="-122"/>
                <a:ea typeface="微软雅黑" panose="020B0503020204020204" pitchFamily="34" charset="-122"/>
                <a:cs typeface="Times New Roman" panose="02020603050405020304" pitchFamily="18" charset="0"/>
              </a:rPr>
              <a:t>通用券：</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用于制作门票</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8" name="直接连接符 67"/>
          <p:cNvCxnSpPr/>
          <p:nvPr/>
        </p:nvCxnSpPr>
        <p:spPr>
          <a:xfrm>
            <a:off x="5655300" y="4129527"/>
            <a:ext cx="5850" cy="1970467"/>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608133"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优惠券</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1" cstate="print">
            <a:extLst>
              <a:ext uri="{28A0092B-C50C-407E-A947-70E740481C1C}">
                <a14:useLocalDpi xmlns:a14="http://schemas.microsoft.com/office/drawing/2010/main" val="0"/>
              </a:ext>
            </a:extLst>
          </a:blip>
          <a:srcRect l="11887" t="3510" r="4062" b="11245"/>
          <a:stretch>
            <a:fillRect/>
          </a:stretch>
        </p:blipFill>
        <p:spPr>
          <a:xfrm>
            <a:off x="7316414" y="150513"/>
            <a:ext cx="4117498" cy="331871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35" t="37681"/>
          <a:stretch>
            <a:fillRect/>
          </a:stretch>
        </p:blipFill>
        <p:spPr>
          <a:xfrm>
            <a:off x="3996441" y="437881"/>
            <a:ext cx="2584175" cy="3031343"/>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210" y="1159098"/>
            <a:ext cx="2836433" cy="5088598"/>
          </a:xfrm>
          <a:prstGeom prst="rect">
            <a:avLst/>
          </a:prstGeom>
          <a:ln>
            <a:noFill/>
          </a:ln>
          <a:effectLst>
            <a:outerShdw blurRad="292100" dist="139700" dir="2700000" algn="tl" rotWithShape="0">
              <a:srgbClr val="333333">
                <a:alpha val="65000"/>
              </a:srgbClr>
            </a:outerShdw>
          </a:effectLst>
        </p:spPr>
      </p:pic>
      <p:grpSp>
        <p:nvGrpSpPr>
          <p:cNvPr id="11" name="组合 10"/>
          <p:cNvGrpSpPr/>
          <p:nvPr/>
        </p:nvGrpSpPr>
        <p:grpSpPr>
          <a:xfrm>
            <a:off x="3902299" y="4055486"/>
            <a:ext cx="7534140" cy="2585324"/>
            <a:chOff x="3902299" y="4055486"/>
            <a:chExt cx="7534140" cy="2585324"/>
          </a:xfrm>
        </p:grpSpPr>
        <p:sp>
          <p:nvSpPr>
            <p:cNvPr id="12" name="矩形 11"/>
            <p:cNvSpPr/>
            <p:nvPr/>
          </p:nvSpPr>
          <p:spPr>
            <a:xfrm>
              <a:off x="4066839" y="4055487"/>
              <a:ext cx="7369600" cy="2585323"/>
            </a:xfrm>
            <a:prstGeom prst="rect">
              <a:avLst/>
            </a:prstGeom>
          </p:spPr>
          <p:txBody>
            <a:bodyPr wrap="square">
              <a:spAutoFit/>
            </a:bodyPr>
            <a:lstStyle/>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多种场景使用</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6. </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优惠券过期提醒</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a:t>
              </a:r>
              <a:endPar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丰富多样的派券方式</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7. </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同步微信卡包</a:t>
              </a:r>
              <a:endPar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电子卡券制作成本低，派发成本低</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8.</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数据可在后台查询、导出</a:t>
              </a:r>
              <a:endPar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核销率高</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                                           9.</a:t>
              </a: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批量核销卡券</a:t>
              </a:r>
              <a:endPar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50000"/>
                </a:lnSpc>
                <a:buFont typeface="+mj-lt"/>
                <a:buAutoNum type="arabicPeriod"/>
              </a:pPr>
              <a:r>
                <a:rPr lang="zh-CN" altLang="en-US" kern="100" dirty="0" smtClean="0">
                  <a:latin typeface="微软雅黑" panose="020B0503020204020204" pitchFamily="34" charset="-122"/>
                  <a:ea typeface="微软雅黑" panose="020B0503020204020204" pitchFamily="34" charset="-122"/>
                  <a:cs typeface="Times New Roman" panose="02020603050405020304" pitchFamily="18" charset="0"/>
                </a:rPr>
                <a:t>批量派券                                         </a:t>
              </a:r>
              <a:r>
                <a:rPr lang="en-US"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卡券模板丰富多样</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lvl="0" algn="just">
                <a:lnSpc>
                  <a:spcPct val="150000"/>
                </a:lnSpc>
                <a:spcAft>
                  <a:spcPts val="0"/>
                </a:spcAft>
              </a:pPr>
              <a:endPar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圆角矩形 12"/>
            <p:cNvSpPr/>
            <p:nvPr/>
          </p:nvSpPr>
          <p:spPr>
            <a:xfrm>
              <a:off x="3902299" y="4055486"/>
              <a:ext cx="7366715" cy="216982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5" name="矩形 4"/>
          <p:cNvSpPr/>
          <p:nvPr/>
        </p:nvSpPr>
        <p:spPr>
          <a:xfrm>
            <a:off x="0" y="0"/>
            <a:ext cx="12192000" cy="64148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018501"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优惠券</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873404" y="1664364"/>
            <a:ext cx="10404195" cy="1200329"/>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某连锁超市老板，连锁门店有几十家，多次举办多种活动，一直使用各种的纸质优惠卡券实现优惠吸引消费者</a:t>
            </a:r>
            <a:r>
              <a:rPr lang="zh-CN" altLang="en-US" sz="1600" dirty="0" smtClean="0">
                <a:solidFill>
                  <a:schemeClr val="bg1"/>
                </a:solidFill>
                <a:latin typeface="微软雅黑" panose="020B0503020204020204" pitchFamily="34" charset="-122"/>
                <a:ea typeface="微软雅黑" panose="020B0503020204020204" pitchFamily="34" charset="-122"/>
              </a:rPr>
              <a:t>，可</a:t>
            </a:r>
            <a:r>
              <a:rPr lang="zh-CN" altLang="en-US" sz="1600" dirty="0">
                <a:solidFill>
                  <a:schemeClr val="bg1"/>
                </a:solidFill>
                <a:latin typeface="微软雅黑" panose="020B0503020204020204" pitchFamily="34" charset="-122"/>
                <a:ea typeface="微软雅黑" panose="020B0503020204020204" pitchFamily="34" charset="-122"/>
              </a:rPr>
              <a:t>使用后发现纸质卡券制作时间过长，不同的门店需要不同的优惠券，而且需要多种类型的优惠券，因此经常</a:t>
            </a:r>
            <a:r>
              <a:rPr lang="zh-CN" altLang="en-US" sz="1600" dirty="0" smtClean="0">
                <a:solidFill>
                  <a:schemeClr val="bg1"/>
                </a:solidFill>
                <a:latin typeface="微软雅黑" panose="020B0503020204020204" pitchFamily="34" charset="-122"/>
                <a:ea typeface="微软雅黑" panose="020B0503020204020204" pitchFamily="34" charset="-122"/>
              </a:rPr>
              <a:t>导致前</a:t>
            </a:r>
            <a:r>
              <a:rPr lang="zh-CN" altLang="en-US" sz="1600" dirty="0">
                <a:solidFill>
                  <a:schemeClr val="bg1"/>
                </a:solidFill>
                <a:latin typeface="微软雅黑" panose="020B0503020204020204" pitchFamily="34" charset="-122"/>
                <a:ea typeface="微软雅黑" panose="020B0503020204020204" pitchFamily="34" charset="-122"/>
              </a:rPr>
              <a:t>一个活动结束了，但后一个活动的卡券还没制作好</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73404" y="3542790"/>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73405" y="1173501"/>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017432" y="2864693"/>
            <a:ext cx="6263424" cy="418191"/>
            <a:chOff x="1056069" y="3108441"/>
            <a:chExt cx="6263424" cy="418191"/>
          </a:xfrm>
        </p:grpSpPr>
        <p:sp>
          <p:nvSpPr>
            <p:cNvPr id="8" name="等腰三角形 7"/>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23493" y="3108441"/>
              <a:ext cx="6096000" cy="418191"/>
            </a:xfrm>
            <a:prstGeom prst="rect">
              <a:avLst/>
            </a:prstGeom>
          </p:spPr>
          <p:txBody>
            <a:bodyPr>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掌贝的卡</a:t>
              </a:r>
              <a:r>
                <a:rPr lang="zh-CN" altLang="en-US" sz="1600" dirty="0" smtClean="0">
                  <a:solidFill>
                    <a:schemeClr val="accent2"/>
                  </a:solidFill>
                  <a:latin typeface="微软雅黑" panose="020B0503020204020204" pitchFamily="34" charset="-122"/>
                  <a:ea typeface="微软雅黑" panose="020B0503020204020204" pitchFamily="34" charset="-122"/>
                </a:rPr>
                <a:t>券制作周期短，</a:t>
              </a:r>
              <a:r>
                <a:rPr lang="zh-CN" altLang="en-US" sz="1600" dirty="0">
                  <a:solidFill>
                    <a:schemeClr val="accent2"/>
                  </a:solidFill>
                  <a:latin typeface="微软雅黑" panose="020B0503020204020204" pitchFamily="34" charset="-122"/>
                  <a:ea typeface="微软雅黑" panose="020B0503020204020204" pitchFamily="34" charset="-122"/>
                </a:rPr>
                <a:t>多种类型的券种适合多种的情景</a:t>
              </a:r>
              <a:r>
                <a:rPr lang="zh-CN" altLang="en-US" sz="1600" dirty="0" smtClean="0">
                  <a:solidFill>
                    <a:schemeClr val="accent2"/>
                  </a:solidFill>
                  <a:latin typeface="微软雅黑" panose="020B0503020204020204" pitchFamily="34" charset="-122"/>
                  <a:ea typeface="微软雅黑" panose="020B0503020204020204" pitchFamily="34" charset="-122"/>
                </a:rPr>
                <a:t>使用</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cxnSp>
        <p:nvCxnSpPr>
          <p:cNvPr id="14" name="直接连接符 13"/>
          <p:cNvCxnSpPr/>
          <p:nvPr/>
        </p:nvCxnSpPr>
        <p:spPr>
          <a:xfrm>
            <a:off x="695459" y="3431799"/>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873404" y="4147424"/>
            <a:ext cx="10404195" cy="1200329"/>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某小区附近有一个公园，因此附近很多人都喜欢晚上下班去那边散步或者跑步，正巧小区门口就</a:t>
            </a:r>
            <a:r>
              <a:rPr lang="zh-CN" altLang="en-US" sz="1600" dirty="0" smtClean="0">
                <a:solidFill>
                  <a:schemeClr val="bg1"/>
                </a:solidFill>
                <a:latin typeface="微软雅黑" panose="020B0503020204020204" pitchFamily="34" charset="-122"/>
                <a:ea typeface="微软雅黑" panose="020B0503020204020204" pitchFamily="34" charset="-122"/>
              </a:rPr>
              <a:t>有家</a:t>
            </a:r>
            <a:r>
              <a:rPr lang="zh-CN" altLang="en-US" sz="1600" dirty="0">
                <a:solidFill>
                  <a:schemeClr val="bg1"/>
                </a:solidFill>
                <a:latin typeface="微软雅黑" panose="020B0503020204020204" pitchFamily="34" charset="-122"/>
                <a:ea typeface="微软雅黑" panose="020B0503020204020204" pitchFamily="34" charset="-122"/>
              </a:rPr>
              <a:t>超市，</a:t>
            </a:r>
            <a:r>
              <a:rPr lang="zh-CN" altLang="en-US" sz="1600" dirty="0" smtClean="0">
                <a:solidFill>
                  <a:schemeClr val="bg1"/>
                </a:solidFill>
                <a:latin typeface="微软雅黑" panose="020B0503020204020204" pitchFamily="34" charset="-122"/>
                <a:ea typeface="微软雅黑" panose="020B0503020204020204" pitchFamily="34" charset="-122"/>
              </a:rPr>
              <a:t>所以总能</a:t>
            </a:r>
            <a:r>
              <a:rPr lang="zh-CN" altLang="en-US" sz="1600" dirty="0">
                <a:solidFill>
                  <a:schemeClr val="bg1"/>
                </a:solidFill>
                <a:latin typeface="微软雅黑" panose="020B0503020204020204" pitchFamily="34" charset="-122"/>
                <a:ea typeface="微软雅黑" panose="020B0503020204020204" pitchFamily="34" charset="-122"/>
              </a:rPr>
              <a:t>吸引很多的人流到店消费。超市为了留住人流派发了大量的纸质优惠券，可晚上跑步或者散步的人群一般都</a:t>
            </a:r>
            <a:r>
              <a:rPr lang="zh-CN" altLang="en-US" sz="1600" dirty="0" smtClean="0">
                <a:solidFill>
                  <a:schemeClr val="bg1"/>
                </a:solidFill>
                <a:latin typeface="微软雅黑" panose="020B0503020204020204" pitchFamily="34" charset="-122"/>
                <a:ea typeface="微软雅黑" panose="020B0503020204020204" pitchFamily="34" charset="-122"/>
              </a:rPr>
              <a:t>忘记把</a:t>
            </a:r>
            <a:r>
              <a:rPr lang="zh-CN" altLang="en-US" sz="1600" dirty="0">
                <a:solidFill>
                  <a:schemeClr val="bg1"/>
                </a:solidFill>
                <a:latin typeface="微软雅黑" panose="020B0503020204020204" pitchFamily="34" charset="-122"/>
                <a:ea typeface="微软雅黑" panose="020B0503020204020204" pitchFamily="34" charset="-122"/>
              </a:rPr>
              <a:t>卡券带在身上，甚至有些时候为了方便跑步只带上个手机，因此超市优惠券的核销率久久不得上升</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017432" y="5363652"/>
            <a:ext cx="6263424" cy="418191"/>
            <a:chOff x="1056069" y="3108441"/>
            <a:chExt cx="6263424" cy="418191"/>
          </a:xfrm>
        </p:grpSpPr>
        <p:sp>
          <p:nvSpPr>
            <p:cNvPr id="21" name="等腰三角形 20"/>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223493" y="3108441"/>
              <a:ext cx="6096000" cy="418191"/>
            </a:xfrm>
            <a:prstGeom prst="rect">
              <a:avLst/>
            </a:prstGeom>
          </p:spPr>
          <p:txBody>
            <a:bodyPr>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掌贝优惠券轻松携带，并可同步到微信卡包</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16" name="矩形 15"/>
          <p:cNvSpPr/>
          <p:nvPr/>
        </p:nvSpPr>
        <p:spPr>
          <a:xfrm>
            <a:off x="0" y="0"/>
            <a:ext cx="12192000" cy="64148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018501"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优惠券</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3403" y="1664364"/>
            <a:ext cx="10404195" cy="1200329"/>
          </a:xfrm>
          <a:prstGeom prst="rect">
            <a:avLst/>
          </a:prstGeom>
        </p:spPr>
        <p:txBody>
          <a:bodyPr wrap="square">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某大型商城经常会举办不同的活动，不同的节日都会派发很多卡券，大部分卡券只能规定在那一段节日的时间段使用，通过消费者消费后就直接派发纸质卡券。可核销的效果一直不明显，后来调查发现因为大部分消费者根本没有怎么留意这个消费时间，很多都拿着过期的卡券来使用，结果导致核销失败。</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3405" y="1173501"/>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场景三</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17432" y="2864693"/>
            <a:ext cx="6263424" cy="418191"/>
            <a:chOff x="1056069" y="3108441"/>
            <a:chExt cx="6263424" cy="418191"/>
          </a:xfrm>
        </p:grpSpPr>
        <p:sp>
          <p:nvSpPr>
            <p:cNvPr id="8" name="等腰三角形 7"/>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23493" y="3108441"/>
              <a:ext cx="6096000" cy="418191"/>
            </a:xfrm>
            <a:prstGeom prst="rect">
              <a:avLst/>
            </a:prstGeom>
          </p:spPr>
          <p:txBody>
            <a:bodyPr>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掌贝的卡</a:t>
              </a:r>
              <a:r>
                <a:rPr lang="zh-CN" altLang="en-US" sz="1600" dirty="0" smtClean="0">
                  <a:solidFill>
                    <a:schemeClr val="accent2"/>
                  </a:solidFill>
                  <a:latin typeface="微软雅黑" panose="020B0503020204020204" pitchFamily="34" charset="-122"/>
                  <a:ea typeface="微软雅黑" panose="020B0503020204020204" pitchFamily="34" charset="-122"/>
                </a:rPr>
                <a:t>券快过期会自动提醒，</a:t>
              </a:r>
              <a:r>
                <a:rPr lang="zh-CN" altLang="en-US" sz="1600" dirty="0">
                  <a:solidFill>
                    <a:schemeClr val="accent2"/>
                  </a:solidFill>
                  <a:latin typeface="微软雅黑" panose="020B0503020204020204" pitchFamily="34" charset="-122"/>
                  <a:ea typeface="微软雅黑" panose="020B0503020204020204" pitchFamily="34" charset="-122"/>
                </a:rPr>
                <a:t>以免顾客</a:t>
              </a:r>
              <a:r>
                <a:rPr lang="zh-CN" altLang="en-US" sz="1600">
                  <a:solidFill>
                    <a:schemeClr val="accent2"/>
                  </a:solidFill>
                  <a:latin typeface="微软雅黑" panose="020B0503020204020204" pitchFamily="34" charset="-122"/>
                  <a:ea typeface="微软雅黑" panose="020B0503020204020204" pitchFamily="34" charset="-122"/>
                </a:rPr>
                <a:t>错过</a:t>
              </a:r>
              <a:r>
                <a:rPr lang="zh-CN" altLang="en-US" sz="1600" smtClean="0">
                  <a:solidFill>
                    <a:schemeClr val="accent2"/>
                  </a:solidFill>
                  <a:latin typeface="微软雅黑" panose="020B0503020204020204" pitchFamily="34" charset="-122"/>
                  <a:ea typeface="微软雅黑" panose="020B0503020204020204" pitchFamily="34" charset="-122"/>
                </a:rPr>
                <a:t>使用</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cxnSp>
        <p:nvCxnSpPr>
          <p:cNvPr id="10" name="直接连接符 9"/>
          <p:cNvCxnSpPr/>
          <p:nvPr/>
        </p:nvCxnSpPr>
        <p:spPr>
          <a:xfrm>
            <a:off x="695459" y="3431799"/>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73403" y="4102479"/>
            <a:ext cx="10404195" cy="1200329"/>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某餐饮店的老板一直为了派发卡券的问题而烦恼。第一，派发传统纸质卡券的方式只能通过人手派发；后来为了</a:t>
            </a:r>
            <a:r>
              <a:rPr lang="zh-CN" altLang="en-US" sz="1600" dirty="0" smtClean="0">
                <a:solidFill>
                  <a:schemeClr val="bg1"/>
                </a:solidFill>
                <a:latin typeface="微软雅黑" panose="020B0503020204020204" pitchFamily="34" charset="-122"/>
                <a:ea typeface="微软雅黑" panose="020B0503020204020204" pitchFamily="34" charset="-122"/>
              </a:rPr>
              <a:t>改进派</a:t>
            </a:r>
            <a:r>
              <a:rPr lang="zh-CN" altLang="en-US" sz="1600" dirty="0">
                <a:solidFill>
                  <a:schemeClr val="bg1"/>
                </a:solidFill>
                <a:latin typeface="微软雅黑" panose="020B0503020204020204" pitchFamily="34" charset="-122"/>
                <a:ea typeface="微软雅黑" panose="020B0503020204020204" pitchFamily="34" charset="-122"/>
              </a:rPr>
              <a:t>券方式，于是使用了微信的原生，增加了线上的派券渠道。通过</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种派券方式，派券效果明显得到提升，可是还没</a:t>
            </a:r>
            <a:r>
              <a:rPr lang="zh-CN" altLang="en-US" sz="1600" dirty="0" smtClean="0">
                <a:solidFill>
                  <a:schemeClr val="bg1"/>
                </a:solidFill>
                <a:latin typeface="微软雅黑" panose="020B0503020204020204" pitchFamily="34" charset="-122"/>
                <a:ea typeface="微软雅黑" panose="020B0503020204020204" pitchFamily="34" charset="-122"/>
              </a:rPr>
              <a:t>达到</a:t>
            </a:r>
            <a:r>
              <a:rPr lang="zh-CN" altLang="en-US" sz="1600" dirty="0">
                <a:solidFill>
                  <a:schemeClr val="bg1"/>
                </a:solidFill>
                <a:latin typeface="微软雅黑" panose="020B0503020204020204" pitchFamily="34" charset="-122"/>
                <a:ea typeface="微软雅黑" panose="020B0503020204020204" pitchFamily="34" charset="-122"/>
              </a:rPr>
              <a:t>其期待派券的效果，老板急需更多的派券方式，能吸引更多的消费者到店消费</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017432" y="5294921"/>
            <a:ext cx="6263424" cy="418191"/>
            <a:chOff x="1056069" y="3108441"/>
            <a:chExt cx="6263424" cy="418191"/>
          </a:xfrm>
        </p:grpSpPr>
        <p:sp>
          <p:nvSpPr>
            <p:cNvPr id="13" name="等腰三角形 12"/>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23493" y="3108441"/>
              <a:ext cx="6096000" cy="418191"/>
            </a:xfrm>
            <a:prstGeom prst="rect">
              <a:avLst/>
            </a:prstGeom>
          </p:spPr>
          <p:txBody>
            <a:bodyPr>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掌贝卡券，十多种的派券的方式，从线上到线下更好帮助商家营销</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873405" y="3605227"/>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场景四</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16" name="矩形 15"/>
          <p:cNvSpPr/>
          <p:nvPr/>
        </p:nvSpPr>
        <p:spPr>
          <a:xfrm>
            <a:off x="0" y="0"/>
            <a:ext cx="12192000" cy="64148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018501"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优惠券</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3403" y="1664364"/>
            <a:ext cx="10404195" cy="1200329"/>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某连锁超市老板</a:t>
            </a:r>
            <a:r>
              <a:rPr lang="zh-CN" altLang="en-US" sz="1600" dirty="0" smtClean="0">
                <a:solidFill>
                  <a:schemeClr val="bg1"/>
                </a:solidFill>
                <a:latin typeface="微软雅黑" panose="020B0503020204020204" pitchFamily="34" charset="-122"/>
                <a:ea typeface="微软雅黑" panose="020B0503020204020204" pitchFamily="34" charset="-122"/>
              </a:rPr>
              <a:t>，最近新的超市开张，因此派发了多种的纸质优惠券，欲吸引更多的消费者到店消费。可派发过后，又想了解自己派发优惠券的核销率，只能通过一张一张算已经核销的卡券进行统计，而且因为派发多种的</a:t>
            </a:r>
            <a:r>
              <a:rPr lang="zh-CN" altLang="en-US" sz="1600" dirty="0">
                <a:solidFill>
                  <a:schemeClr val="bg1"/>
                </a:solidFill>
                <a:latin typeface="微软雅黑" panose="020B0503020204020204" pitchFamily="34" charset="-122"/>
                <a:ea typeface="微软雅黑" panose="020B0503020204020204" pitchFamily="34" charset="-122"/>
              </a:rPr>
              <a:t>卡</a:t>
            </a:r>
            <a:r>
              <a:rPr lang="zh-CN" altLang="en-US" sz="1600" dirty="0" smtClean="0">
                <a:solidFill>
                  <a:schemeClr val="bg1"/>
                </a:solidFill>
                <a:latin typeface="微软雅黑" panose="020B0503020204020204" pitchFamily="34" charset="-122"/>
                <a:ea typeface="微软雅黑" panose="020B0503020204020204" pitchFamily="34" charset="-122"/>
              </a:rPr>
              <a:t>券，要分类统计核销让统计变得更加困难。</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3405" y="1173501"/>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场景五</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17432" y="2864693"/>
            <a:ext cx="8603086" cy="418191"/>
            <a:chOff x="1056069" y="3108441"/>
            <a:chExt cx="8603086" cy="418191"/>
          </a:xfrm>
        </p:grpSpPr>
        <p:sp>
          <p:nvSpPr>
            <p:cNvPr id="8" name="等腰三角形 7"/>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23493" y="3108441"/>
              <a:ext cx="8435662" cy="418191"/>
            </a:xfrm>
            <a:prstGeom prst="rect">
              <a:avLst/>
            </a:prstGeom>
          </p:spPr>
          <p:txBody>
            <a:bodyPr wrap="square">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a:t>
              </a:r>
              <a:r>
                <a:rPr lang="zh-CN" altLang="en-US" sz="1600" dirty="0" smtClean="0">
                  <a:solidFill>
                    <a:schemeClr val="accent2"/>
                  </a:solidFill>
                  <a:latin typeface="微软雅黑" panose="020B0503020204020204" pitchFamily="34" charset="-122"/>
                  <a:ea typeface="微软雅黑" panose="020B0503020204020204" pitchFamily="34" charset="-122"/>
                </a:rPr>
                <a:t>贝卡券可轻松通过后台查看所有的卡券核销数据，包括派发等其他数据都清晰可见。</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cxnSp>
        <p:nvCxnSpPr>
          <p:cNvPr id="10" name="直接连接符 9"/>
          <p:cNvCxnSpPr/>
          <p:nvPr/>
        </p:nvCxnSpPr>
        <p:spPr>
          <a:xfrm>
            <a:off x="695459" y="3431799"/>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873403" y="4102479"/>
            <a:ext cx="10404195" cy="1200329"/>
          </a:xfrm>
          <a:prstGeom prst="rect">
            <a:avLst/>
          </a:prstGeom>
        </p:spPr>
        <p:txBody>
          <a:bodyPr wrap="square">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随着时代的变迁，</a:t>
            </a:r>
            <a:r>
              <a:rPr lang="en-US" altLang="zh-CN" sz="1600" dirty="0" err="1" smtClean="0">
                <a:solidFill>
                  <a:schemeClr val="bg1"/>
                </a:solidFill>
                <a:latin typeface="微软雅黑" panose="020B0503020204020204" pitchFamily="34" charset="-122"/>
                <a:ea typeface="微软雅黑" panose="020B0503020204020204" pitchFamily="34" charset="-122"/>
              </a:rPr>
              <a:t>H5</a:t>
            </a:r>
            <a:r>
              <a:rPr lang="zh-CN" altLang="en-US" sz="1600" dirty="0" smtClean="0">
                <a:solidFill>
                  <a:schemeClr val="bg1"/>
                </a:solidFill>
                <a:latin typeface="微软雅黑" panose="020B0503020204020204" pitchFamily="34" charset="-122"/>
                <a:ea typeface="微软雅黑" panose="020B0503020204020204" pitchFamily="34" charset="-122"/>
              </a:rPr>
              <a:t>游戏已经遍布了全球。一餐饮店的老板却有着关于店内成本的问题，由于</a:t>
            </a:r>
            <a:r>
              <a:rPr lang="en-US" altLang="zh-CN" sz="1600" dirty="0" err="1" smtClean="0">
                <a:solidFill>
                  <a:schemeClr val="bg1"/>
                </a:solidFill>
                <a:latin typeface="微软雅黑" panose="020B0503020204020204" pitchFamily="34" charset="-122"/>
                <a:ea typeface="微软雅黑" panose="020B0503020204020204" pitchFamily="34" charset="-122"/>
              </a:rPr>
              <a:t>H5</a:t>
            </a:r>
            <a:r>
              <a:rPr lang="zh-CN" altLang="en-US" sz="1600" dirty="0" smtClean="0">
                <a:solidFill>
                  <a:schemeClr val="bg1"/>
                </a:solidFill>
                <a:latin typeface="微软雅黑" panose="020B0503020204020204" pitchFamily="34" charset="-122"/>
                <a:ea typeface="微软雅黑" panose="020B0503020204020204" pitchFamily="34" charset="-122"/>
              </a:rPr>
              <a:t>页面已经遍布了微信的朋友圈，因此老板就邀请了几个员工为设计</a:t>
            </a:r>
            <a:r>
              <a:rPr lang="en-US" altLang="zh-CN" sz="1600" dirty="0" err="1" smtClean="0">
                <a:solidFill>
                  <a:schemeClr val="bg1"/>
                </a:solidFill>
                <a:latin typeface="微软雅黑" panose="020B0503020204020204" pitchFamily="34" charset="-122"/>
                <a:ea typeface="微软雅黑" panose="020B0503020204020204" pitchFamily="34" charset="-122"/>
              </a:rPr>
              <a:t>H5</a:t>
            </a:r>
            <a:r>
              <a:rPr lang="zh-CN" altLang="en-US" sz="1600" dirty="0" smtClean="0">
                <a:solidFill>
                  <a:schemeClr val="bg1"/>
                </a:solidFill>
                <a:latin typeface="微软雅黑" panose="020B0503020204020204" pitchFamily="34" charset="-122"/>
                <a:ea typeface="微软雅黑" panose="020B0503020204020204" pitchFamily="34" charset="-122"/>
              </a:rPr>
              <a:t>页面，运营微信公众号。由于没有属于自己店里的电子卡券系统，于是用了一个公司的卡券系统来制作卡券。可这样下来，员工的薪资和卡券系统的成本就让其非常烦恼。</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017432" y="5294921"/>
            <a:ext cx="8706116" cy="418191"/>
            <a:chOff x="1056069" y="3108441"/>
            <a:chExt cx="8706116" cy="418191"/>
          </a:xfrm>
        </p:grpSpPr>
        <p:sp>
          <p:nvSpPr>
            <p:cNvPr id="13" name="等腰三角形 12"/>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23492" y="3108441"/>
              <a:ext cx="8538693" cy="418191"/>
            </a:xfrm>
            <a:prstGeom prst="rect">
              <a:avLst/>
            </a:prstGeom>
          </p:spPr>
          <p:txBody>
            <a:bodyPr wrap="square">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掌贝卡券</a:t>
              </a:r>
              <a:r>
                <a:rPr lang="zh-CN" altLang="en-US" sz="1600" dirty="0" smtClean="0">
                  <a:solidFill>
                    <a:schemeClr val="accent2"/>
                  </a:solidFill>
                  <a:latin typeface="微软雅黑" panose="020B0503020204020204" pitchFamily="34" charset="-122"/>
                  <a:ea typeface="微软雅黑" panose="020B0503020204020204" pitchFamily="34" charset="-122"/>
                </a:rPr>
                <a:t>，成本低。后台直接制作，后台自带</a:t>
              </a:r>
              <a:r>
                <a:rPr lang="en-US" altLang="zh-CN" sz="1600" dirty="0" err="1" smtClean="0">
                  <a:solidFill>
                    <a:schemeClr val="accent2"/>
                  </a:solidFill>
                  <a:latin typeface="微软雅黑" panose="020B0503020204020204" pitchFamily="34" charset="-122"/>
                  <a:ea typeface="微软雅黑" panose="020B0503020204020204" pitchFamily="34" charset="-122"/>
                </a:rPr>
                <a:t>H5</a:t>
              </a:r>
              <a:r>
                <a:rPr lang="zh-CN" altLang="en-US" sz="1600" dirty="0" smtClean="0">
                  <a:solidFill>
                    <a:schemeClr val="accent2"/>
                  </a:solidFill>
                  <a:latin typeface="微软雅黑" panose="020B0503020204020204" pitchFamily="34" charset="-122"/>
                  <a:ea typeface="微软雅黑" panose="020B0503020204020204" pitchFamily="34" charset="-122"/>
                </a:rPr>
                <a:t>游戏模板制作与派发更方便</a:t>
              </a:r>
              <a:r>
                <a:rPr lang="zh-CN" altLang="en-US" sz="1600" dirty="0">
                  <a:solidFill>
                    <a:schemeClr val="accent2"/>
                  </a:solidFill>
                  <a:latin typeface="微软雅黑" panose="020B0503020204020204" pitchFamily="34" charset="-122"/>
                  <a:ea typeface="微软雅黑" panose="020B0503020204020204" pitchFamily="34" charset="-122"/>
                </a:rPr>
                <a:t>。</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873405" y="3605227"/>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场景六</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21" name="矩形 20"/>
          <p:cNvSpPr/>
          <p:nvPr/>
        </p:nvSpPr>
        <p:spPr>
          <a:xfrm>
            <a:off x="0" y="0"/>
            <a:ext cx="12192000" cy="64148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3403" y="1620837"/>
            <a:ext cx="10260166" cy="1938992"/>
          </a:xfrm>
          <a:prstGeom prst="rect">
            <a:avLst/>
          </a:prstGeom>
        </p:spPr>
        <p:txBody>
          <a:bodyPr wrap="square">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蜀</a:t>
            </a:r>
            <a:r>
              <a:rPr lang="zh-CN" altLang="en-US" sz="1600" dirty="0">
                <a:solidFill>
                  <a:schemeClr val="bg1"/>
                </a:solidFill>
                <a:latin typeface="微软雅黑" panose="020B0503020204020204" pitchFamily="34" charset="-122"/>
                <a:ea typeface="微软雅黑" panose="020B0503020204020204" pitchFamily="34" charset="-122"/>
              </a:rPr>
              <a:t>道火锅正式启动邯郸店的卡券营销。在线下，通过使用掌贝微</a:t>
            </a:r>
            <a:r>
              <a:rPr lang="en-US" altLang="zh-CN" sz="1600" dirty="0">
                <a:solidFill>
                  <a:schemeClr val="bg1"/>
                </a:solidFill>
                <a:latin typeface="微软雅黑" panose="020B0503020204020204" pitchFamily="34" charset="-122"/>
                <a:ea typeface="微软雅黑" panose="020B0503020204020204" pitchFamily="34" charset="-122"/>
              </a:rPr>
              <a:t>POS</a:t>
            </a:r>
            <a:r>
              <a:rPr lang="zh-CN" altLang="en-US" sz="1600" dirty="0">
                <a:solidFill>
                  <a:schemeClr val="bg1"/>
                </a:solidFill>
                <a:latin typeface="微软雅黑" panose="020B0503020204020204" pitchFamily="34" charset="-122"/>
                <a:ea typeface="微软雅黑" panose="020B0503020204020204" pitchFamily="34" charset="-122"/>
              </a:rPr>
              <a:t>派发、核销微信卡券，配合微信公众号的线上传播，推广一张</a:t>
            </a:r>
            <a:r>
              <a:rPr lang="en-US" altLang="zh-CN" sz="1600" dirty="0">
                <a:solidFill>
                  <a:schemeClr val="bg1"/>
                </a:solidFill>
                <a:latin typeface="微软雅黑" panose="020B0503020204020204" pitchFamily="34" charset="-122"/>
                <a:ea typeface="微软雅黑" panose="020B0503020204020204" pitchFamily="34" charset="-122"/>
              </a:rPr>
              <a:t>30</a:t>
            </a:r>
            <a:r>
              <a:rPr lang="zh-CN" altLang="en-US" sz="1600" dirty="0">
                <a:solidFill>
                  <a:schemeClr val="bg1"/>
                </a:solidFill>
                <a:latin typeface="微软雅黑" panose="020B0503020204020204" pitchFamily="34" charset="-122"/>
                <a:ea typeface="微软雅黑" panose="020B0503020204020204" pitchFamily="34" charset="-122"/>
              </a:rPr>
              <a:t>元代金券</a:t>
            </a:r>
            <a:r>
              <a:rPr lang="zh-CN" altLang="en-US" sz="1600" dirty="0" smtClean="0">
                <a:solidFill>
                  <a:schemeClr val="bg1"/>
                </a:solidFill>
                <a:latin typeface="微软雅黑" panose="020B0503020204020204" pitchFamily="34" charset="-122"/>
                <a:ea typeface="微软雅黑" panose="020B0503020204020204" pitchFamily="34" charset="-122"/>
              </a:rPr>
              <a:t>。蜀</a:t>
            </a:r>
            <a:r>
              <a:rPr lang="zh-CN" altLang="en-US" sz="1600" dirty="0">
                <a:solidFill>
                  <a:schemeClr val="bg1"/>
                </a:solidFill>
                <a:latin typeface="微软雅黑" panose="020B0503020204020204" pitchFamily="34" charset="-122"/>
                <a:ea typeface="微软雅黑" panose="020B0503020204020204" pitchFamily="34" charset="-122"/>
              </a:rPr>
              <a:t>道火锅一共派发了近</a:t>
            </a:r>
            <a:r>
              <a:rPr lang="en-US" altLang="zh-CN" sz="1600" dirty="0">
                <a:solidFill>
                  <a:schemeClr val="bg1"/>
                </a:solidFill>
                <a:latin typeface="微软雅黑" panose="020B0503020204020204" pitchFamily="34" charset="-122"/>
                <a:ea typeface="微软雅黑" panose="020B0503020204020204" pitchFamily="34" charset="-122"/>
              </a:rPr>
              <a:t>4000</a:t>
            </a:r>
            <a:r>
              <a:rPr lang="zh-CN" altLang="en-US" sz="1600" dirty="0">
                <a:solidFill>
                  <a:schemeClr val="bg1"/>
                </a:solidFill>
                <a:latin typeface="微软雅黑" panose="020B0503020204020204" pitchFamily="34" charset="-122"/>
                <a:ea typeface="微软雅黑" panose="020B0503020204020204" pitchFamily="34" charset="-122"/>
              </a:rPr>
              <a:t>份</a:t>
            </a:r>
            <a:r>
              <a:rPr lang="en-US" altLang="zh-CN" sz="1600" dirty="0">
                <a:solidFill>
                  <a:schemeClr val="bg1"/>
                </a:solidFill>
                <a:latin typeface="微软雅黑" panose="020B0503020204020204" pitchFamily="34" charset="-122"/>
                <a:ea typeface="微软雅黑" panose="020B0503020204020204" pitchFamily="34" charset="-122"/>
              </a:rPr>
              <a:t>30</a:t>
            </a:r>
            <a:r>
              <a:rPr lang="zh-CN" altLang="en-US" sz="1600" dirty="0">
                <a:solidFill>
                  <a:schemeClr val="bg1"/>
                </a:solidFill>
                <a:latin typeface="微软雅黑" panose="020B0503020204020204" pitchFamily="34" charset="-122"/>
                <a:ea typeface="微软雅黑" panose="020B0503020204020204" pitchFamily="34" charset="-122"/>
              </a:rPr>
              <a:t>元代金券，为消费者让利额度达到近</a:t>
            </a:r>
            <a:r>
              <a:rPr lang="en-US" altLang="zh-CN" sz="1600" dirty="0">
                <a:solidFill>
                  <a:schemeClr val="bg1"/>
                </a:solidFill>
                <a:latin typeface="微软雅黑" panose="020B0503020204020204" pitchFamily="34" charset="-122"/>
                <a:ea typeface="微软雅黑" panose="020B0503020204020204" pitchFamily="34" charset="-122"/>
              </a:rPr>
              <a:t>6</a:t>
            </a:r>
            <a:r>
              <a:rPr lang="zh-CN" altLang="en-US" sz="1600" dirty="0">
                <a:solidFill>
                  <a:schemeClr val="bg1"/>
                </a:solidFill>
                <a:latin typeface="微软雅黑" panose="020B0503020204020204" pitchFamily="34" charset="-122"/>
                <a:ea typeface="微软雅黑" panose="020B0503020204020204" pitchFamily="34" charset="-122"/>
              </a:rPr>
              <a:t>万余元</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合理的让利也带来了更大经济效益，卡券营销活动拉动消费近</a:t>
            </a:r>
            <a:r>
              <a:rPr lang="en-US" altLang="zh-CN" sz="1600" dirty="0">
                <a:solidFill>
                  <a:schemeClr val="bg1"/>
                </a:solidFill>
                <a:latin typeface="微软雅黑" panose="020B0503020204020204" pitchFamily="34" charset="-122"/>
                <a:ea typeface="微软雅黑" panose="020B0503020204020204" pitchFamily="34" charset="-122"/>
              </a:rPr>
              <a:t>40</a:t>
            </a:r>
            <a:r>
              <a:rPr lang="zh-CN" altLang="en-US" sz="1600" dirty="0">
                <a:solidFill>
                  <a:schemeClr val="bg1"/>
                </a:solidFill>
                <a:latin typeface="微软雅黑" panose="020B0503020204020204" pitchFamily="34" charset="-122"/>
                <a:ea typeface="微软雅黑" panose="020B0503020204020204" pitchFamily="34" charset="-122"/>
              </a:rPr>
              <a:t>余万元，而且在</a:t>
            </a:r>
            <a:r>
              <a:rPr lang="en-US" altLang="zh-CN" sz="1600" dirty="0">
                <a:solidFill>
                  <a:schemeClr val="bg1"/>
                </a:solidFill>
                <a:latin typeface="微软雅黑" panose="020B0503020204020204" pitchFamily="34" charset="-122"/>
                <a:ea typeface="微软雅黑" panose="020B0503020204020204" pitchFamily="34" charset="-122"/>
              </a:rPr>
              <a:t>22</a:t>
            </a:r>
            <a:r>
              <a:rPr lang="zh-CN" altLang="en-US" sz="1600" dirty="0">
                <a:solidFill>
                  <a:schemeClr val="bg1"/>
                </a:solidFill>
                <a:latin typeface="微软雅黑" panose="020B0503020204020204" pitchFamily="34" charset="-122"/>
                <a:ea typeface="微软雅黑" panose="020B0503020204020204" pitchFamily="34" charset="-122"/>
              </a:rPr>
              <a:t>天的统计时间内，</a:t>
            </a:r>
            <a:r>
              <a:rPr lang="en-US" altLang="zh-CN" sz="1600" dirty="0">
                <a:solidFill>
                  <a:schemeClr val="bg1"/>
                </a:solidFill>
                <a:latin typeface="微软雅黑" panose="020B0503020204020204" pitchFamily="34" charset="-122"/>
                <a:ea typeface="微软雅黑" panose="020B0503020204020204" pitchFamily="34" charset="-122"/>
              </a:rPr>
              <a:t>30</a:t>
            </a:r>
            <a:r>
              <a:rPr lang="zh-CN" altLang="en-US" sz="1600" dirty="0">
                <a:solidFill>
                  <a:schemeClr val="bg1"/>
                </a:solidFill>
                <a:latin typeface="微软雅黑" panose="020B0503020204020204" pitchFamily="34" charset="-122"/>
                <a:ea typeface="微软雅黑" panose="020B0503020204020204" pitchFamily="34" charset="-122"/>
              </a:rPr>
              <a:t>元代金券核销率就已超过</a:t>
            </a:r>
            <a:r>
              <a:rPr lang="en-US" altLang="zh-CN" sz="1600" dirty="0">
                <a:solidFill>
                  <a:schemeClr val="bg1"/>
                </a:solidFill>
                <a:latin typeface="微软雅黑" panose="020B0503020204020204" pitchFamily="34" charset="-122"/>
                <a:ea typeface="微软雅黑" panose="020B0503020204020204" pitchFamily="34" charset="-122"/>
              </a:rPr>
              <a:t>50%</a:t>
            </a:r>
            <a:r>
              <a:rPr lang="zh-CN" altLang="en-US" sz="1600" dirty="0">
                <a:solidFill>
                  <a:schemeClr val="bg1"/>
                </a:solidFill>
                <a:latin typeface="微软雅黑" panose="020B0503020204020204" pitchFamily="34" charset="-122"/>
                <a:ea typeface="微软雅黑" panose="020B0503020204020204" pitchFamily="34" charset="-122"/>
              </a:rPr>
              <a:t>，而微信公众号的日增粉量更是以往的数十倍。这是传统纸质卡券所难以想象与不可企及的高回报率</a:t>
            </a:r>
            <a:r>
              <a:rPr lang="zh-CN" altLang="en-US" sz="1600" dirty="0" smtClean="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相比于传统纸质优惠券</a:t>
            </a:r>
            <a:r>
              <a:rPr lang="en-US" altLang="zh-CN" sz="1600" dirty="0">
                <a:solidFill>
                  <a:schemeClr val="bg1"/>
                </a:solidFill>
                <a:latin typeface="微软雅黑" panose="020B0503020204020204" pitchFamily="34" charset="-122"/>
                <a:ea typeface="微软雅黑" panose="020B0503020204020204" pitchFamily="34" charset="-122"/>
              </a:rPr>
              <a:t>0.6%</a:t>
            </a:r>
            <a:r>
              <a:rPr lang="zh-CN" altLang="en-US" sz="1600" dirty="0">
                <a:solidFill>
                  <a:schemeClr val="bg1"/>
                </a:solidFill>
                <a:latin typeface="微软雅黑" panose="020B0503020204020204" pitchFamily="34" charset="-122"/>
                <a:ea typeface="微软雅黑" panose="020B0503020204020204" pitchFamily="34" charset="-122"/>
              </a:rPr>
              <a:t>的核销率，优惠券核销率达到</a:t>
            </a:r>
            <a:r>
              <a:rPr lang="en-US" altLang="zh-CN" sz="1600" dirty="0">
                <a:solidFill>
                  <a:schemeClr val="bg1"/>
                </a:solidFill>
                <a:latin typeface="微软雅黑" panose="020B0503020204020204" pitchFamily="34" charset="-122"/>
                <a:ea typeface="微软雅黑" panose="020B0503020204020204" pitchFamily="34" charset="-122"/>
              </a:rPr>
              <a:t>55.8%</a:t>
            </a:r>
            <a:r>
              <a:rPr lang="zh-CN" altLang="en-US" sz="1600" dirty="0">
                <a:solidFill>
                  <a:schemeClr val="bg1"/>
                </a:solidFill>
                <a:latin typeface="微软雅黑" panose="020B0503020204020204" pitchFamily="34" charset="-122"/>
                <a:ea typeface="微软雅黑" panose="020B0503020204020204" pitchFamily="34" charset="-122"/>
              </a:rPr>
              <a:t>。</a:t>
            </a:r>
            <a:endParaRPr lang="zh-CN" altLang="en-US" sz="1600" b="0" i="0" dirty="0">
              <a:solidFill>
                <a:schemeClr val="bg1"/>
              </a:solidFill>
              <a:effectLst/>
              <a:latin typeface="微软雅黑" panose="020B0503020204020204" pitchFamily="34" charset="-122"/>
              <a:ea typeface="微软雅黑" panose="020B0503020204020204" pitchFamily="34" charset="-122"/>
            </a:endParaRPr>
          </a:p>
        </p:txBody>
      </p:sp>
      <p:sp>
        <p:nvSpPr>
          <p:cNvPr id="7" name="文本框 6"/>
          <p:cNvSpPr txBox="1"/>
          <p:nvPr/>
        </p:nvSpPr>
        <p:spPr>
          <a:xfrm>
            <a:off x="514362" y="207049"/>
            <a:ext cx="2018501"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优惠券</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8" name="矩形 7"/>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873405" y="1173501"/>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场景七</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017432" y="3470882"/>
            <a:ext cx="6263424" cy="418191"/>
            <a:chOff x="1056069" y="3108441"/>
            <a:chExt cx="6263424" cy="418191"/>
          </a:xfrm>
        </p:grpSpPr>
        <p:sp>
          <p:nvSpPr>
            <p:cNvPr id="13" name="等腰三角形 12"/>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23493" y="3108441"/>
              <a:ext cx="6096000" cy="418191"/>
            </a:xfrm>
            <a:prstGeom prst="rect">
              <a:avLst/>
            </a:prstGeom>
          </p:spPr>
          <p:txBody>
            <a:bodyPr>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a:t>
              </a:r>
              <a:r>
                <a:rPr lang="zh-CN" altLang="en-US" sz="1600" dirty="0" smtClean="0">
                  <a:solidFill>
                    <a:schemeClr val="accent2"/>
                  </a:solidFill>
                  <a:latin typeface="微软雅黑" panose="020B0503020204020204" pitchFamily="34" charset="-122"/>
                  <a:ea typeface="微软雅黑" panose="020B0503020204020204" pitchFamily="34" charset="-122"/>
                </a:rPr>
                <a:t>贝卡券，核销率相当高。</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cxnSp>
        <p:nvCxnSpPr>
          <p:cNvPr id="15" name="直接连接符 14"/>
          <p:cNvCxnSpPr/>
          <p:nvPr/>
        </p:nvCxnSpPr>
        <p:spPr>
          <a:xfrm>
            <a:off x="772733" y="3975623"/>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73403" y="4456602"/>
            <a:ext cx="10404195" cy="1200329"/>
          </a:xfrm>
          <a:prstGeom prst="rect">
            <a:avLst/>
          </a:prstGeom>
        </p:spPr>
        <p:txBody>
          <a:bodyPr wrap="square">
            <a:spAutoFit/>
          </a:bodyPr>
          <a:lstStyle/>
          <a:p>
            <a:pPr>
              <a:lnSpc>
                <a:spcPct val="150000"/>
              </a:lnSpc>
            </a:pPr>
            <a:r>
              <a:rPr lang="zh-CN" altLang="en-US" sz="1600">
                <a:solidFill>
                  <a:schemeClr val="bg1"/>
                </a:solidFill>
                <a:latin typeface="微软雅黑" panose="020B0503020204020204" pitchFamily="34" charset="-122"/>
                <a:ea typeface="微软雅黑" panose="020B0503020204020204" pitchFamily="34" charset="-122"/>
              </a:rPr>
              <a:t>某游乐场为了跟上互联网的浪潮，于是用上了某平台的电子卡券并制作成了门票在网上售卖。可这就出现问题了，一般消费者都是组团一起过来玩或者和家人一起来，这时候每次需要核销门票的时候都需要一个一个地进行核销门票，非常的麻烦。</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017432" y="5649044"/>
            <a:ext cx="6263424" cy="418191"/>
            <a:chOff x="1056069" y="3108441"/>
            <a:chExt cx="6263424" cy="418191"/>
          </a:xfrm>
        </p:grpSpPr>
        <p:sp>
          <p:nvSpPr>
            <p:cNvPr id="18" name="等腰三角形 17"/>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223493" y="3108441"/>
              <a:ext cx="6096000" cy="418191"/>
            </a:xfrm>
            <a:prstGeom prst="rect">
              <a:avLst/>
            </a:prstGeom>
          </p:spPr>
          <p:txBody>
            <a:bodyPr>
              <a:spAutoFit/>
            </a:bodyPr>
            <a:lstStyle/>
            <a:p>
              <a:pPr>
                <a:lnSpc>
                  <a:spcPct val="150000"/>
                </a:lnSpc>
              </a:pPr>
              <a:r>
                <a:rPr lang="zh-CN" altLang="en-US" sz="1600">
                  <a:solidFill>
                    <a:schemeClr val="accent2"/>
                  </a:solidFill>
                  <a:latin typeface="微软雅黑" panose="020B0503020204020204" pitchFamily="34" charset="-122"/>
                  <a:ea typeface="微软雅黑" panose="020B0503020204020204" pitchFamily="34" charset="-122"/>
                </a:rPr>
                <a:t>掌贝优惠券支持批量</a:t>
              </a:r>
              <a:r>
                <a:rPr lang="zh-CN" altLang="en-US" sz="1600" smtClean="0">
                  <a:solidFill>
                    <a:schemeClr val="accent2"/>
                  </a:solidFill>
                  <a:latin typeface="微软雅黑" panose="020B0503020204020204" pitchFamily="34" charset="-122"/>
                  <a:ea typeface="微软雅黑" panose="020B0503020204020204" pitchFamily="34" charset="-122"/>
                </a:rPr>
                <a:t>派发</a:t>
              </a:r>
              <a:r>
                <a:rPr lang="zh-CN" altLang="en-US" sz="1600">
                  <a:solidFill>
                    <a:schemeClr val="accent2"/>
                  </a:solidFill>
                  <a:latin typeface="微软雅黑" panose="020B0503020204020204" pitchFamily="34" charset="-122"/>
                  <a:ea typeface="微软雅黑" panose="020B0503020204020204" pitchFamily="34" charset="-122"/>
                </a:rPr>
                <a:t>与</a:t>
              </a:r>
              <a:r>
                <a:rPr lang="zh-CN" altLang="en-US" sz="1600" smtClean="0">
                  <a:solidFill>
                    <a:schemeClr val="accent2"/>
                  </a:solidFill>
                  <a:latin typeface="微软雅黑" panose="020B0503020204020204" pitchFamily="34" charset="-122"/>
                  <a:ea typeface="微软雅黑" panose="020B0503020204020204" pitchFamily="34" charset="-122"/>
                </a:rPr>
                <a:t>批量</a:t>
              </a:r>
              <a:r>
                <a:rPr lang="zh-CN" altLang="en-US" sz="1600">
                  <a:solidFill>
                    <a:schemeClr val="accent2"/>
                  </a:solidFill>
                  <a:latin typeface="微软雅黑" panose="020B0503020204020204" pitchFamily="34" charset="-122"/>
                  <a:ea typeface="微软雅黑" panose="020B0503020204020204" pitchFamily="34" charset="-122"/>
                </a:rPr>
                <a:t>核销，轻松方便。</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sp>
        <p:nvSpPr>
          <p:cNvPr id="20" name="文本框 19"/>
          <p:cNvSpPr txBox="1"/>
          <p:nvPr/>
        </p:nvSpPr>
        <p:spPr>
          <a:xfrm>
            <a:off x="873405" y="4049503"/>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场景八</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6395" y="2839236"/>
            <a:ext cx="857250" cy="857250"/>
          </a:xfrm>
          <a:prstGeom prst="rect">
            <a:avLst/>
          </a:prstGeom>
        </p:spPr>
      </p:pic>
      <p:sp>
        <p:nvSpPr>
          <p:cNvPr id="3" name="文本框 2"/>
          <p:cNvSpPr txBox="1"/>
          <p:nvPr/>
        </p:nvSpPr>
        <p:spPr>
          <a:xfrm>
            <a:off x="514362" y="207049"/>
            <a:ext cx="1107996" cy="461665"/>
          </a:xfrm>
          <a:prstGeom prst="rect">
            <a:avLst/>
          </a:prstGeom>
          <a:noFill/>
        </p:spPr>
        <p:txBody>
          <a:bodyPr wrap="none" rtlCol="0">
            <a:spAutoFit/>
          </a:bodyPr>
          <a:lstStyle/>
          <a:p>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储值卡</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812923" y="3050797"/>
            <a:ext cx="4610637" cy="1338828"/>
          </a:xfrm>
          <a:prstGeom prst="rect">
            <a:avLst/>
          </a:prstGeom>
        </p:spPr>
        <p:txBody>
          <a:bodyPr wrap="square">
            <a:spAutoFit/>
          </a:bodyPr>
          <a:lstStyle/>
          <a:p>
            <a:pPr>
              <a:lnSpc>
                <a:spcPct val="150000"/>
              </a:lnSpc>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掌贝商户后台所制作的线上电子优惠券</a:t>
            </a: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dirty="0">
                <a:solidFill>
                  <a:srgbClr val="000000"/>
                </a:solidFill>
                <a:latin typeface="Arial" panose="020B0604020202020204"/>
                <a:ea typeface="微软雅黑" panose="020B0503020204020204" pitchFamily="34" charset="-122"/>
              </a:rPr>
              <a:t>商家在微</a:t>
            </a:r>
            <a:r>
              <a:rPr lang="zh-CN" altLang="en-US" dirty="0" smtClean="0">
                <a:solidFill>
                  <a:srgbClr val="000000"/>
                </a:solidFill>
                <a:latin typeface="Arial" panose="020B0604020202020204"/>
                <a:ea typeface="微软雅黑" panose="020B0503020204020204" pitchFamily="34" charset="-122"/>
              </a:rPr>
              <a:t>信端通过</a:t>
            </a:r>
            <a:r>
              <a:rPr lang="zh-CN" altLang="en-US" dirty="0">
                <a:solidFill>
                  <a:srgbClr val="000000"/>
                </a:solidFill>
                <a:latin typeface="Arial" panose="020B0604020202020204"/>
                <a:ea typeface="微软雅黑" panose="020B0503020204020204" pitchFamily="34" charset="-122"/>
              </a:rPr>
              <a:t>变相打折的手段来吸引消费者购买</a:t>
            </a:r>
            <a:r>
              <a:rPr lang="zh-CN" altLang="en-US" dirty="0" smtClean="0">
                <a:solidFill>
                  <a:srgbClr val="000000"/>
                </a:solidFill>
                <a:latin typeface="Arial" panose="020B0604020202020204"/>
                <a:ea typeface="微软雅黑" panose="020B0503020204020204" pitchFamily="34" charset="-122"/>
              </a:rPr>
              <a:t>，内含</a:t>
            </a:r>
            <a:r>
              <a:rPr lang="zh-CN" altLang="en-US" dirty="0">
                <a:solidFill>
                  <a:srgbClr val="000000"/>
                </a:solidFill>
                <a:latin typeface="Arial" panose="020B0604020202020204"/>
                <a:ea typeface="微软雅黑" panose="020B0503020204020204" pitchFamily="34" charset="-122"/>
              </a:rPr>
              <a:t>一定消费金额的卡</a:t>
            </a:r>
            <a:r>
              <a:rPr lang="zh-CN" altLang="en-US" dirty="0" smtClean="0">
                <a:solidFill>
                  <a:srgbClr val="000000"/>
                </a:solidFill>
                <a:latin typeface="Arial" panose="020B0604020202020204"/>
                <a:ea typeface="微软雅黑" panose="020B0503020204020204" pitchFamily="34" charset="-122"/>
              </a:rPr>
              <a:t>券。</a:t>
            </a:r>
            <a:endParaRPr lang="zh-CN" altLang="en-US" dirty="0">
              <a:solidFill>
                <a:srgbClr val="000000"/>
              </a:solidFill>
              <a:latin typeface="Arial" panose="020B0604020202020204"/>
              <a:ea typeface="微软雅黑" panose="020B0503020204020204" pitchFamily="34" charset="-122"/>
            </a:endParaRPr>
          </a:p>
        </p:txBody>
      </p:sp>
      <p:sp>
        <p:nvSpPr>
          <p:cNvPr id="7" name="文本框 6"/>
          <p:cNvSpPr txBox="1"/>
          <p:nvPr/>
        </p:nvSpPr>
        <p:spPr>
          <a:xfrm>
            <a:off x="6812924" y="2513052"/>
            <a:ext cx="1107996"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储值卡</a:t>
            </a:r>
            <a:endParaRPr lang="zh-CN" altLang="en-US" sz="2400" b="1" dirty="0">
              <a:latin typeface="微软雅黑" panose="020B0503020204020204" pitchFamily="34" charset="-122"/>
              <a:ea typeface="微软雅黑" panose="020B0503020204020204" pitchFamily="34" charset="-122"/>
            </a:endParaRPr>
          </a:p>
        </p:txBody>
      </p:sp>
      <p:cxnSp>
        <p:nvCxnSpPr>
          <p:cNvPr id="8" name="直接连接符 7"/>
          <p:cNvCxnSpPr/>
          <p:nvPr/>
        </p:nvCxnSpPr>
        <p:spPr>
          <a:xfrm>
            <a:off x="6233376" y="399245"/>
            <a:ext cx="17779" cy="5988676"/>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t="3568"/>
          <a:stretch>
            <a:fillRect/>
          </a:stretch>
        </p:blipFill>
        <p:spPr>
          <a:xfrm>
            <a:off x="2375414" y="869324"/>
            <a:ext cx="2869770" cy="533185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4362" y="207049"/>
            <a:ext cx="2018501"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储值卡</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4" name="矩形 3"/>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t="4131" b="16245"/>
          <a:stretch>
            <a:fillRect/>
          </a:stretch>
        </p:blipFill>
        <p:spPr>
          <a:xfrm>
            <a:off x="347730" y="985232"/>
            <a:ext cx="2521882" cy="3767072"/>
          </a:xfrm>
          <a:prstGeom prst="rect">
            <a:avLst/>
          </a:prstGeom>
          <a:ln>
            <a:noFill/>
          </a:ln>
          <a:effectLst>
            <a:outerShdw blurRad="292100" dist="139700" dir="2700000" algn="tl" rotWithShape="0">
              <a:srgbClr val="333333">
                <a:alpha val="65000"/>
              </a:srgbClr>
            </a:outerShdw>
          </a:effectLst>
        </p:spPr>
      </p:pic>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352" t="3848" r="352" b="29037"/>
          <a:stretch>
            <a:fillRect/>
          </a:stretch>
        </p:blipFill>
        <p:spPr>
          <a:xfrm>
            <a:off x="1914677" y="2202287"/>
            <a:ext cx="2816195" cy="4018209"/>
          </a:xfrm>
          <a:prstGeom prst="rect">
            <a:avLst/>
          </a:prstGeom>
          <a:ln>
            <a:noFill/>
          </a:ln>
          <a:effectLst>
            <a:outerShdw blurRad="292100" dist="139700" dir="2700000" algn="tl" rotWithShape="0">
              <a:srgbClr val="333333">
                <a:alpha val="65000"/>
              </a:srgbClr>
            </a:outerShdw>
          </a:effectLst>
        </p:spPr>
      </p:pic>
      <p:grpSp>
        <p:nvGrpSpPr>
          <p:cNvPr id="11" name="组合 10"/>
          <p:cNvGrpSpPr/>
          <p:nvPr/>
        </p:nvGrpSpPr>
        <p:grpSpPr>
          <a:xfrm>
            <a:off x="5368162" y="1141137"/>
            <a:ext cx="742703" cy="400110"/>
            <a:chOff x="1093100" y="1649124"/>
            <a:chExt cx="742703" cy="400110"/>
          </a:xfrm>
        </p:grpSpPr>
        <p:sp>
          <p:nvSpPr>
            <p:cNvPr id="12" name="文本框 11"/>
            <p:cNvSpPr txBox="1"/>
            <p:nvPr/>
          </p:nvSpPr>
          <p:spPr>
            <a:xfrm>
              <a:off x="1138176" y="1649124"/>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功能</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3" name="矩形 12"/>
            <p:cNvSpPr/>
            <p:nvPr/>
          </p:nvSpPr>
          <p:spPr>
            <a:xfrm>
              <a:off x="1093100" y="1707512"/>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215947" y="1599868"/>
            <a:ext cx="6671255" cy="2223890"/>
            <a:chOff x="3939236" y="1599869"/>
            <a:chExt cx="8034821" cy="2401597"/>
          </a:xfrm>
        </p:grpSpPr>
        <p:sp>
          <p:nvSpPr>
            <p:cNvPr id="15" name="矩形 14"/>
            <p:cNvSpPr/>
            <p:nvPr/>
          </p:nvSpPr>
          <p:spPr>
            <a:xfrm>
              <a:off x="4142702" y="1658255"/>
              <a:ext cx="7831355" cy="2343211"/>
            </a:xfrm>
            <a:prstGeom prst="rect">
              <a:avLst/>
            </a:prstGeom>
          </p:spPr>
          <p:txBody>
            <a:bodyPr wrap="square">
              <a:spAutoFit/>
            </a:bodyPr>
            <a:lstStyle/>
            <a:p>
              <a:pPr marL="285750" lvl="0" indent="-285750" fontAlgn="base">
                <a:lnSpc>
                  <a:spcPct val="150000"/>
                </a:lnSpc>
                <a:spcBef>
                  <a:spcPct val="0"/>
                </a:spcBef>
                <a:spcAft>
                  <a:spcPct val="0"/>
                </a:spcAft>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储值金额：卡内有一定的金额，消费完金额，卡券自动核销</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微信</a:t>
              </a:r>
              <a:r>
                <a:rPr lang="zh-CN" altLang="en-US" dirty="0" smtClean="0">
                  <a:solidFill>
                    <a:srgbClr val="000000"/>
                  </a:solidFill>
                  <a:latin typeface="微软雅黑" panose="020B0503020204020204" pitchFamily="34" charset="-122"/>
                  <a:ea typeface="微软雅黑" panose="020B0503020204020204" pitchFamily="34" charset="-122"/>
                </a:rPr>
                <a:t>端售卖：消费者可在微信购买，随时购买并享受优惠</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可同步到微信卡包</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后台数据：后台可查看储值卡所有的</a:t>
              </a:r>
              <a:r>
                <a:rPr lang="zh-CN" altLang="en-US" dirty="0" smtClean="0">
                  <a:solidFill>
                    <a:srgbClr val="000000"/>
                  </a:solidFill>
                  <a:latin typeface="微软雅黑" panose="020B0503020204020204" pitchFamily="34" charset="-122"/>
                  <a:ea typeface="微软雅黑" panose="020B0503020204020204" pitchFamily="34" charset="-122"/>
                </a:rPr>
                <a:t>数据</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过期通知提醒</a:t>
              </a:r>
              <a:endParaRPr lang="en-US" altLang="zh-CN" dirty="0" smtClean="0">
                <a:solidFill>
                  <a:srgbClr val="000000"/>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3939236" y="1599869"/>
              <a:ext cx="8034821" cy="233003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5384883" y="4142362"/>
            <a:ext cx="742703" cy="400110"/>
            <a:chOff x="6233917" y="1722647"/>
            <a:chExt cx="742703" cy="400110"/>
          </a:xfrm>
        </p:grpSpPr>
        <p:sp>
          <p:nvSpPr>
            <p:cNvPr id="18" name="文本框 17"/>
            <p:cNvSpPr txBox="1"/>
            <p:nvPr/>
          </p:nvSpPr>
          <p:spPr>
            <a:xfrm>
              <a:off x="6278993" y="1722647"/>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9" name="矩形 18"/>
            <p:cNvSpPr/>
            <p:nvPr/>
          </p:nvSpPr>
          <p:spPr>
            <a:xfrm>
              <a:off x="6233917" y="178103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20" name="组合 19"/>
          <p:cNvGrpSpPr/>
          <p:nvPr/>
        </p:nvGrpSpPr>
        <p:grpSpPr>
          <a:xfrm>
            <a:off x="5261023" y="4572742"/>
            <a:ext cx="7247747" cy="1074647"/>
            <a:chOff x="4546505" y="1599867"/>
            <a:chExt cx="8302019" cy="1074647"/>
          </a:xfrm>
        </p:grpSpPr>
        <p:sp>
          <p:nvSpPr>
            <p:cNvPr id="21" name="矩形 20"/>
            <p:cNvSpPr/>
            <p:nvPr/>
          </p:nvSpPr>
          <p:spPr>
            <a:xfrm>
              <a:off x="4688382" y="1675525"/>
              <a:ext cx="8160142" cy="923330"/>
            </a:xfrm>
            <a:prstGeom prst="rect">
              <a:avLst/>
            </a:prstGeom>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通过变相折扣手段，吸引消费者到实体店或线上商城</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提前出售</a:t>
              </a:r>
              <a:r>
                <a:rPr lang="zh-CN" altLang="en-US" dirty="0" smtClean="0">
                  <a:solidFill>
                    <a:srgbClr val="000000"/>
                  </a:solidFill>
                  <a:latin typeface="微软雅黑" panose="020B0503020204020204" pitchFamily="34" charset="-122"/>
                  <a:ea typeface="微软雅黑" panose="020B0503020204020204" pitchFamily="34" charset="-122"/>
                </a:rPr>
                <a:t>，储值使商家达到</a:t>
              </a:r>
              <a:r>
                <a:rPr lang="zh-CN" altLang="en-US" dirty="0">
                  <a:solidFill>
                    <a:srgbClr val="000000"/>
                  </a:solidFill>
                  <a:latin typeface="微软雅黑" panose="020B0503020204020204" pitchFamily="34" charset="-122"/>
                  <a:ea typeface="微软雅黑" panose="020B0503020204020204" pitchFamily="34" charset="-122"/>
                </a:rPr>
                <a:t>资金提前回笼的</a:t>
              </a:r>
              <a:r>
                <a:rPr lang="zh-CN" altLang="en-US" dirty="0" smtClean="0">
                  <a:solidFill>
                    <a:srgbClr val="000000"/>
                  </a:solidFill>
                  <a:latin typeface="微软雅黑" panose="020B0503020204020204" pitchFamily="34" charset="-122"/>
                  <a:ea typeface="微软雅黑" panose="020B0503020204020204" pitchFamily="34" charset="-122"/>
                </a:rPr>
                <a:t>效果</a:t>
              </a:r>
              <a:endParaRPr lang="en-US" altLang="zh-CN" dirty="0" smtClean="0">
                <a:solidFill>
                  <a:srgbClr val="000000"/>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4546505" y="1599867"/>
              <a:ext cx="7662667" cy="107464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0" y="0"/>
            <a:ext cx="12192000" cy="6414868"/>
            <a:chOff x="0" y="0"/>
            <a:chExt cx="12192000" cy="6414868"/>
          </a:xfrm>
        </p:grpSpPr>
        <p:sp>
          <p:nvSpPr>
            <p:cNvPr id="17" name="矩形 16"/>
            <p:cNvSpPr/>
            <p:nvPr/>
          </p:nvSpPr>
          <p:spPr>
            <a:xfrm>
              <a:off x="0" y="0"/>
              <a:ext cx="12192000" cy="64148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14362" y="207049"/>
              <a:ext cx="2018501" cy="461665"/>
            </a:xfrm>
            <a:prstGeom prst="rect">
              <a:avLst/>
            </a:prstGeom>
            <a:noFill/>
            <a:ln>
              <a:noFill/>
            </a:ln>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储值卡</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15" name="矩形 14"/>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886283" y="3763088"/>
              <a:ext cx="1107996" cy="461665"/>
            </a:xfrm>
            <a:prstGeom prst="rect">
              <a:avLst/>
            </a:prstGeom>
            <a:noFill/>
            <a:ln>
              <a:noFill/>
            </a:ln>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86284" y="1366684"/>
              <a:ext cx="1107996" cy="461665"/>
            </a:xfrm>
            <a:prstGeom prst="rect">
              <a:avLst/>
            </a:prstGeom>
            <a:noFill/>
            <a:ln>
              <a:noFill/>
            </a:ln>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030311" y="3001257"/>
              <a:ext cx="8497628" cy="418191"/>
              <a:chOff x="1056069" y="3108441"/>
              <a:chExt cx="8497628" cy="418191"/>
            </a:xfrm>
          </p:grpSpPr>
          <p:sp>
            <p:nvSpPr>
              <p:cNvPr id="21" name="等腰三角形 20"/>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223492" y="3108441"/>
                <a:ext cx="8330205" cy="418191"/>
              </a:xfrm>
              <a:prstGeom prst="rect">
                <a:avLst/>
              </a:prstGeom>
              <a:ln>
                <a:noFill/>
              </a:ln>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a:t>
                </a:r>
                <a:r>
                  <a:rPr lang="zh-CN" altLang="en-US" sz="1600" dirty="0">
                    <a:solidFill>
                      <a:schemeClr val="accent2"/>
                    </a:solidFill>
                    <a:latin typeface="微软雅黑" panose="020B0503020204020204" pitchFamily="34" charset="-122"/>
                    <a:ea typeface="微软雅黑" panose="020B0503020204020204" pitchFamily="34" charset="-122"/>
                  </a:rPr>
                  <a:t>储值</a:t>
                </a:r>
                <a:r>
                  <a:rPr lang="zh-CN" altLang="en-US" sz="1600" dirty="0" smtClean="0">
                    <a:solidFill>
                      <a:schemeClr val="accent2"/>
                    </a:solidFill>
                    <a:latin typeface="微软雅黑" panose="020B0503020204020204" pitchFamily="34" charset="-122"/>
                    <a:ea typeface="微软雅黑" panose="020B0503020204020204" pitchFamily="34" charset="-122"/>
                  </a:rPr>
                  <a:t>卡支持微信端直接购买，随时随地购买。</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cxnSp>
          <p:nvCxnSpPr>
            <p:cNvPr id="23" name="直接连接符 22"/>
            <p:cNvCxnSpPr/>
            <p:nvPr/>
          </p:nvCxnSpPr>
          <p:spPr>
            <a:xfrm>
              <a:off x="672813" y="3571922"/>
              <a:ext cx="10831133" cy="31542"/>
            </a:xfrm>
            <a:prstGeom prst="line">
              <a:avLst/>
            </a:prstGeom>
            <a:ln>
              <a:noFill/>
              <a:prstDash val="sysDash"/>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886283" y="4298574"/>
              <a:ext cx="10404195" cy="1200329"/>
            </a:xfrm>
            <a:prstGeom prst="rect">
              <a:avLst/>
            </a:prstGeom>
            <a:ln>
              <a:noFill/>
            </a:ln>
          </p:spPr>
          <p:txBody>
            <a:bodyPr wrap="square">
              <a:spAutoFit/>
            </a:bodyPr>
            <a:lstStyle/>
            <a:p>
              <a:pPr algn="just">
                <a:lnSpc>
                  <a:spcPct val="150000"/>
                </a:lnSpc>
                <a:spcAft>
                  <a:spcPts val="600"/>
                </a:spcAft>
              </a:pPr>
              <a:r>
                <a:rPr lang="zh-CN" altLang="en-US" sz="1600" dirty="0" smtClean="0">
                  <a:solidFill>
                    <a:schemeClr val="bg1"/>
                  </a:solidFill>
                  <a:latin typeface="微软雅黑" panose="020B0503020204020204" pitchFamily="34" charset="-122"/>
                  <a:ea typeface="微软雅黑" panose="020B0503020204020204" pitchFamily="34" charset="-122"/>
                </a:rPr>
                <a:t>某公司白领，为了实现自己的目标，于是开了一家属于自己的小餐饮店。一开始的时候，小店运作的还不错，客人很多。连续开了几个分店后，聘用了多几个服务员，规模大了后发现店内的运作资金变得越来越少了，尤其是在一些淡季。因其特别需要一种方法去让店内运作资金得以保存。</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1030311" y="5434508"/>
              <a:ext cx="7339168" cy="418191"/>
              <a:chOff x="1056069" y="3108441"/>
              <a:chExt cx="7339168" cy="418191"/>
            </a:xfrm>
          </p:grpSpPr>
          <p:sp>
            <p:nvSpPr>
              <p:cNvPr id="26" name="等腰三角形 25"/>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223493" y="3108441"/>
                <a:ext cx="7171744" cy="418191"/>
              </a:xfrm>
              <a:prstGeom prst="rect">
                <a:avLst/>
              </a:prstGeom>
              <a:ln>
                <a:noFill/>
              </a:ln>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掌贝储值卡可让商家提前实现资金回笼，再也不用担心手头紧。</a:t>
                </a:r>
                <a:endParaRPr lang="en-US" altLang="zh-CN" sz="1600" dirty="0" smtClean="0">
                  <a:solidFill>
                    <a:schemeClr val="accent2"/>
                  </a:solidFill>
                  <a:latin typeface="微软雅黑" panose="020B0503020204020204" pitchFamily="34" charset="-122"/>
                  <a:ea typeface="微软雅黑" panose="020B0503020204020204" pitchFamily="34" charset="-122"/>
                </a:endParaRPr>
              </a:p>
            </p:txBody>
          </p:sp>
        </p:grpSp>
        <p:sp>
          <p:nvSpPr>
            <p:cNvPr id="28" name="矩形 27"/>
            <p:cNvSpPr/>
            <p:nvPr/>
          </p:nvSpPr>
          <p:spPr>
            <a:xfrm>
              <a:off x="886281" y="1902170"/>
              <a:ext cx="10404195" cy="1200329"/>
            </a:xfrm>
            <a:prstGeom prst="rect">
              <a:avLst/>
            </a:prstGeom>
            <a:ln>
              <a:noFill/>
            </a:ln>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某烘焙</a:t>
              </a:r>
              <a:r>
                <a:rPr lang="zh-CN" altLang="en-US" sz="1600" dirty="0" smtClean="0">
                  <a:solidFill>
                    <a:schemeClr val="bg1"/>
                  </a:solidFill>
                  <a:latin typeface="微软雅黑" panose="020B0503020204020204" pitchFamily="34" charset="-122"/>
                  <a:ea typeface="微软雅黑" panose="020B0503020204020204" pitchFamily="34" charset="-122"/>
                </a:rPr>
                <a:t>店之前为了留住周围的消费人群，于是举办了一个购买</a:t>
              </a:r>
              <a:r>
                <a:rPr lang="en-US" altLang="zh-CN" sz="1600" dirty="0" smtClean="0">
                  <a:solidFill>
                    <a:schemeClr val="bg1"/>
                  </a:solidFill>
                  <a:latin typeface="微软雅黑" panose="020B0503020204020204" pitchFamily="34" charset="-122"/>
                  <a:ea typeface="微软雅黑" panose="020B0503020204020204" pitchFamily="34" charset="-122"/>
                </a:rPr>
                <a:t>100</a:t>
              </a:r>
              <a:r>
                <a:rPr lang="zh-CN" altLang="en-US" sz="1600" dirty="0" smtClean="0">
                  <a:solidFill>
                    <a:schemeClr val="bg1"/>
                  </a:solidFill>
                  <a:latin typeface="微软雅黑" panose="020B0503020204020204" pitchFamily="34" charset="-122"/>
                  <a:ea typeface="微软雅黑" panose="020B0503020204020204" pitchFamily="34" charset="-122"/>
                </a:rPr>
                <a:t>元线下储值卡只需</a:t>
              </a:r>
              <a:r>
                <a:rPr lang="en-US" altLang="zh-CN" sz="1600" dirty="0" smtClean="0">
                  <a:solidFill>
                    <a:schemeClr val="bg1"/>
                  </a:solidFill>
                  <a:latin typeface="微软雅黑" panose="020B0503020204020204" pitchFamily="34" charset="-122"/>
                  <a:ea typeface="微软雅黑" panose="020B0503020204020204" pitchFamily="34" charset="-122"/>
                </a:rPr>
                <a:t>80</a:t>
              </a:r>
              <a:r>
                <a:rPr lang="zh-CN" altLang="en-US" sz="1600" dirty="0" smtClean="0">
                  <a:solidFill>
                    <a:schemeClr val="bg1"/>
                  </a:solidFill>
                  <a:latin typeface="微软雅黑" panose="020B0503020204020204" pitchFamily="34" charset="-122"/>
                  <a:ea typeface="微软雅黑" panose="020B0503020204020204" pitchFamily="34" charset="-122"/>
                </a:rPr>
                <a:t>元的活动，活动期间很多老顾客都来购买了，但购买的人群的数量远远低于当初老板想象售出的目标。可活动过后很多顾客又到店询问储值卡还能不能买。商家急需一种能在线上出售的储值卡，方便消费者随时随地的购买。</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cxnSp>
        <p:nvCxnSpPr>
          <p:cNvPr id="29" name="直接连接符 28"/>
          <p:cNvCxnSpPr/>
          <p:nvPr/>
        </p:nvCxnSpPr>
        <p:spPr>
          <a:xfrm>
            <a:off x="772733" y="3627890"/>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415772"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会员系统</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98464" y="953036"/>
            <a:ext cx="2915858" cy="5183748"/>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362" y="2954360"/>
            <a:ext cx="1181100" cy="1181100"/>
          </a:xfrm>
          <a:prstGeom prst="rect">
            <a:avLst/>
          </a:prstGeom>
        </p:spPr>
      </p:pic>
      <p:cxnSp>
        <p:nvCxnSpPr>
          <p:cNvPr id="11" name="直接连接符 10"/>
          <p:cNvCxnSpPr/>
          <p:nvPr/>
        </p:nvCxnSpPr>
        <p:spPr>
          <a:xfrm>
            <a:off x="5834131" y="406467"/>
            <a:ext cx="17779" cy="5988676"/>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332583" y="2631194"/>
            <a:ext cx="5726896" cy="2862322"/>
          </a:xfrm>
          <a:prstGeom prst="rect">
            <a:avLst/>
          </a:prstGeom>
        </p:spPr>
        <p:txBody>
          <a:bodyPr wrap="square">
            <a:spAutoFit/>
          </a:bodyPr>
          <a:lstStyle/>
          <a:p>
            <a:pPr>
              <a:lnSpc>
                <a:spcPct val="200000"/>
              </a:lnSpc>
            </a:pPr>
            <a:r>
              <a:rPr lang="zh-CN" altLang="en-US" dirty="0">
                <a:solidFill>
                  <a:srgbClr val="000000"/>
                </a:solidFill>
                <a:latin typeface="Arial" panose="020B0604020202020204"/>
                <a:ea typeface="微软雅黑" panose="020B0503020204020204" pitchFamily="34" charset="-122"/>
              </a:rPr>
              <a:t>智能</a:t>
            </a:r>
            <a:r>
              <a:rPr lang="en-US" altLang="zh-CN" dirty="0">
                <a:solidFill>
                  <a:srgbClr val="000000"/>
                </a:solidFill>
                <a:latin typeface="Arial" panose="020B0604020202020204"/>
                <a:ea typeface="微软雅黑" panose="020B0503020204020204" pitchFamily="34" charset="-122"/>
              </a:rPr>
              <a:t>CRM</a:t>
            </a:r>
            <a:r>
              <a:rPr lang="zh-CN" altLang="en-US" dirty="0">
                <a:solidFill>
                  <a:srgbClr val="000000"/>
                </a:solidFill>
                <a:latin typeface="Arial" panose="020B0604020202020204"/>
                <a:ea typeface="微软雅黑" panose="020B0503020204020204" pitchFamily="34" charset="-122"/>
              </a:rPr>
              <a:t>会员系统，轻松管理会员</a:t>
            </a:r>
            <a:r>
              <a:rPr lang="zh-CN" altLang="en-US" dirty="0" smtClean="0">
                <a:solidFill>
                  <a:srgbClr val="000000"/>
                </a:solidFill>
                <a:latin typeface="Arial" panose="020B0604020202020204"/>
                <a:ea typeface="微软雅黑" panose="020B0503020204020204" pitchFamily="34" charset="-122"/>
              </a:rPr>
              <a:t>信息。</a:t>
            </a:r>
            <a:endParaRPr lang="en-US" altLang="zh-CN" dirty="0" smtClean="0">
              <a:solidFill>
                <a:srgbClr val="000000"/>
              </a:solidFill>
              <a:latin typeface="Arial" panose="020B0604020202020204"/>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消费者只需</a:t>
            </a:r>
            <a:r>
              <a:rPr lang="zh-CN" altLang="zh-CN" dirty="0" smtClean="0">
                <a:latin typeface="微软雅黑" panose="020B0503020204020204" pitchFamily="34" charset="-122"/>
                <a:ea typeface="微软雅黑" panose="020B0503020204020204" pitchFamily="34" charset="-122"/>
              </a:rPr>
              <a:t>通过</a:t>
            </a:r>
            <a:r>
              <a:rPr lang="zh-CN" altLang="zh-CN" dirty="0">
                <a:latin typeface="微软雅黑" panose="020B0503020204020204" pitchFamily="34" charset="-122"/>
                <a:ea typeface="微软雅黑" panose="020B0503020204020204" pitchFamily="34" charset="-122"/>
              </a:rPr>
              <a:t>微信领取会员卡，验证手机号填写完资料后即可注册为商户会员</a:t>
            </a:r>
            <a:r>
              <a:rPr lang="zh-CN" altLang="zh-CN"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商户可通过后台轻松管理会员信息，并对不同的会员的数据实现精准化营销。</a:t>
            </a:r>
            <a:endParaRPr lang="en-US" altLang="zh-CN" dirty="0">
              <a:latin typeface="微软雅黑" panose="020B0503020204020204" pitchFamily="34" charset="-122"/>
              <a:ea typeface="微软雅黑" panose="020B0503020204020204" pitchFamily="34" charset="-122"/>
            </a:endParaRPr>
          </a:p>
          <a:p>
            <a:pPr>
              <a:lnSpc>
                <a:spcPct val="200000"/>
              </a:lnSpc>
            </a:pPr>
            <a:endParaRPr lang="en-US" altLang="zh-CN" dirty="0" smtClean="0">
              <a:solidFill>
                <a:srgbClr val="000000"/>
              </a:solidFill>
              <a:latin typeface="Arial" panose="020B0604020202020204"/>
              <a:ea typeface="微软雅黑" panose="020B0503020204020204" pitchFamily="34" charset="-122"/>
            </a:endParaRPr>
          </a:p>
        </p:txBody>
      </p:sp>
      <p:sp>
        <p:nvSpPr>
          <p:cNvPr id="13" name="文本框 12"/>
          <p:cNvSpPr txBox="1"/>
          <p:nvPr/>
        </p:nvSpPr>
        <p:spPr>
          <a:xfrm>
            <a:off x="6332582" y="2063163"/>
            <a:ext cx="1415772" cy="461665"/>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会员系统</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8" name="矩形 7"/>
          <p:cNvSpPr/>
          <p:nvPr/>
        </p:nvSpPr>
        <p:spPr>
          <a:xfrm>
            <a:off x="-28136" y="0"/>
            <a:ext cx="12220136"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553024" y="3157108"/>
            <a:ext cx="5455893" cy="2446872"/>
            <a:chOff x="3712402" y="3263125"/>
            <a:chExt cx="5455893" cy="2446872"/>
          </a:xfrm>
        </p:grpSpPr>
        <p:sp>
          <p:nvSpPr>
            <p:cNvPr id="3" name="文本框 2"/>
            <p:cNvSpPr txBox="1"/>
            <p:nvPr/>
          </p:nvSpPr>
          <p:spPr>
            <a:xfrm>
              <a:off x="3968059" y="3466556"/>
              <a:ext cx="3211135" cy="646331"/>
            </a:xfrm>
            <a:prstGeom prst="rect">
              <a:avLst/>
            </a:prstGeom>
            <a:noFill/>
          </p:spPr>
          <p:txBody>
            <a:bodyPr wrap="none"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学</a:t>
              </a:r>
              <a:r>
                <a:rPr lang="zh-CN" altLang="en-US" sz="2000" dirty="0" smtClean="0">
                  <a:solidFill>
                    <a:schemeClr val="bg1"/>
                  </a:solidFill>
                  <a:latin typeface="微软雅黑" panose="020B0503020204020204" pitchFamily="34" charset="-122"/>
                  <a:ea typeface="微软雅黑" panose="020B0503020204020204" pitchFamily="34" charset="-122"/>
                </a:rPr>
                <a:t>习本课程，你将收获：</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827385" y="4200250"/>
              <a:ext cx="5147563" cy="1338828"/>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dirty="0" smtClean="0">
                  <a:solidFill>
                    <a:schemeClr val="bg1"/>
                  </a:solidFill>
                  <a:latin typeface="微软雅黑" panose="020B0503020204020204" pitchFamily="34" charset="-122"/>
                  <a:ea typeface="微软雅黑" panose="020B0503020204020204" pitchFamily="34" charset="-122"/>
                </a:rPr>
                <a:t>掌贝服务商及销售员必须知道的掌贝所有</a:t>
              </a:r>
              <a:r>
                <a:rPr lang="zh-CN" altLang="en-US" b="1" dirty="0" smtClean="0">
                  <a:solidFill>
                    <a:schemeClr val="bg1"/>
                  </a:solidFill>
                  <a:latin typeface="微软雅黑" panose="020B0503020204020204" pitchFamily="34" charset="-122"/>
                  <a:ea typeface="微软雅黑" panose="020B0503020204020204" pitchFamily="34" charset="-122"/>
                </a:rPr>
                <a:t>功能</a:t>
              </a:r>
              <a:endParaRPr lang="en-US" altLang="zh-CN" b="1" dirty="0" smtClean="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smtClean="0">
                  <a:solidFill>
                    <a:schemeClr val="bg1"/>
                  </a:solidFill>
                  <a:latin typeface="微软雅黑" panose="020B0503020204020204" pitchFamily="34" charset="-122"/>
                  <a:ea typeface="微软雅黑" panose="020B0503020204020204" pitchFamily="34" charset="-122"/>
                </a:rPr>
                <a:t>每个功能的特点及其</a:t>
              </a:r>
              <a:r>
                <a:rPr lang="zh-CN" altLang="en-US" b="1" dirty="0" smtClean="0">
                  <a:solidFill>
                    <a:schemeClr val="bg1"/>
                  </a:solidFill>
                  <a:latin typeface="微软雅黑" panose="020B0503020204020204" pitchFamily="34" charset="-122"/>
                  <a:ea typeface="微软雅黑" panose="020B0503020204020204" pitchFamily="34" charset="-122"/>
                </a:rPr>
                <a:t>优点</a:t>
              </a:r>
              <a:endParaRPr lang="en-US" altLang="zh-CN" b="1" dirty="0" smtClean="0">
                <a:solidFill>
                  <a:schemeClr val="bg1"/>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dirty="0" smtClean="0">
                  <a:solidFill>
                    <a:schemeClr val="bg1"/>
                  </a:solidFill>
                  <a:latin typeface="微软雅黑" panose="020B0503020204020204" pitchFamily="34" charset="-122"/>
                  <a:ea typeface="微软雅黑" panose="020B0503020204020204" pitchFamily="34" charset="-122"/>
                </a:rPr>
                <a:t>每个功能所应对的应用</a:t>
              </a:r>
              <a:r>
                <a:rPr lang="zh-CN" altLang="en-US" b="1" dirty="0" smtClean="0">
                  <a:solidFill>
                    <a:schemeClr val="bg1"/>
                  </a:solidFill>
                  <a:latin typeface="微软雅黑" panose="020B0503020204020204" pitchFamily="34" charset="-122"/>
                  <a:ea typeface="微软雅黑" panose="020B0503020204020204" pitchFamily="34" charset="-122"/>
                </a:rPr>
                <a:t>场景</a:t>
              </a:r>
              <a:endParaRPr lang="en-US" altLang="zh-CN" b="1" dirty="0" smtClean="0">
                <a:solidFill>
                  <a:schemeClr val="bg1"/>
                </a:solidFill>
                <a:latin typeface="微软雅黑" panose="020B0503020204020204" pitchFamily="34" charset="-122"/>
                <a:ea typeface="微软雅黑" panose="020B0503020204020204" pitchFamily="34" charset="-122"/>
              </a:endParaRPr>
            </a:p>
          </p:txBody>
        </p:sp>
        <p:sp>
          <p:nvSpPr>
            <p:cNvPr id="12" name="半闭框 11"/>
            <p:cNvSpPr/>
            <p:nvPr/>
          </p:nvSpPr>
          <p:spPr>
            <a:xfrm rot="10800000">
              <a:off x="8828079" y="5368159"/>
              <a:ext cx="340216" cy="34183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半闭框 27"/>
            <p:cNvSpPr/>
            <p:nvPr/>
          </p:nvSpPr>
          <p:spPr>
            <a:xfrm>
              <a:off x="3712402" y="3263125"/>
              <a:ext cx="340216" cy="34183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合 4"/>
          <p:cNvGrpSpPr/>
          <p:nvPr/>
        </p:nvGrpSpPr>
        <p:grpSpPr>
          <a:xfrm>
            <a:off x="2644400" y="594705"/>
            <a:ext cx="6757961" cy="864501"/>
            <a:chOff x="2644400" y="594705"/>
            <a:chExt cx="6757961" cy="864501"/>
          </a:xfrm>
        </p:grpSpPr>
        <p:sp>
          <p:nvSpPr>
            <p:cNvPr id="10" name="半闭框 9"/>
            <p:cNvSpPr/>
            <p:nvPr/>
          </p:nvSpPr>
          <p:spPr>
            <a:xfrm>
              <a:off x="2644400" y="594705"/>
              <a:ext cx="340216" cy="341838"/>
            </a:xfrm>
            <a:prstGeom prst="halfFram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半闭框 28"/>
            <p:cNvSpPr/>
            <p:nvPr/>
          </p:nvSpPr>
          <p:spPr>
            <a:xfrm rot="10800000">
              <a:off x="9008917" y="1117368"/>
              <a:ext cx="340216" cy="341838"/>
            </a:xfrm>
            <a:prstGeom prst="halfFrame">
              <a:avLst>
                <a:gd name="adj1" fmla="val 33333"/>
                <a:gd name="adj2" fmla="val 1679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p:cNvSpPr txBox="1"/>
            <p:nvPr/>
          </p:nvSpPr>
          <p:spPr>
            <a:xfrm>
              <a:off x="2789638" y="668060"/>
              <a:ext cx="6612723" cy="707886"/>
            </a:xfrm>
            <a:prstGeom prst="rect">
              <a:avLst/>
            </a:prstGeom>
            <a:noFill/>
          </p:spPr>
          <p:txBody>
            <a:bodyPr wrap="square" rtlCol="0">
              <a:spAutoFit/>
            </a:bodyPr>
            <a:lstStyle/>
            <a:p>
              <a:r>
                <a:rPr lang="zh-CN" altLang="en-US" sz="4000" dirty="0" smtClean="0">
                  <a:solidFill>
                    <a:schemeClr val="bg1"/>
                  </a:solidFill>
                  <a:latin typeface="微软雅黑" panose="020B0503020204020204" pitchFamily="34" charset="-122"/>
                  <a:ea typeface="微软雅黑" panose="020B0503020204020204" pitchFamily="34" charset="-122"/>
                </a:rPr>
                <a:t>掌贝</a:t>
              </a:r>
              <a:r>
                <a:rPr lang="en-US" altLang="zh-CN" sz="4000" dirty="0" smtClean="0">
                  <a:solidFill>
                    <a:schemeClr val="bg1"/>
                  </a:solidFill>
                  <a:latin typeface="微软雅黑" panose="020B0503020204020204" pitchFamily="34" charset="-122"/>
                  <a:ea typeface="微软雅黑" panose="020B0503020204020204" pitchFamily="34" charset="-122"/>
                </a:rPr>
                <a:t>·</a:t>
              </a:r>
              <a:r>
                <a:rPr lang="zh-CN" altLang="en-US" sz="4000" dirty="0" smtClean="0">
                  <a:solidFill>
                    <a:schemeClr val="bg1"/>
                  </a:solidFill>
                  <a:latin typeface="微软雅黑" panose="020B0503020204020204" pitchFamily="34" charset="-122"/>
                  <a:ea typeface="微软雅黑" panose="020B0503020204020204" pitchFamily="34" charset="-122"/>
                </a:rPr>
                <a:t>让天下没有难做的掌柜</a:t>
              </a:r>
              <a:endParaRPr lang="zh-CN" altLang="en-US" sz="400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47730" y="1092716"/>
            <a:ext cx="2944835" cy="5235262"/>
          </a:xfrm>
          <a:prstGeom prst="rect">
            <a:avLst/>
          </a:prstGeom>
          <a:ln>
            <a:noFill/>
          </a:ln>
          <a:effectLst>
            <a:outerShdw blurRad="292100" dist="139700" dir="2700000" algn="tl" rotWithShape="0">
              <a:srgbClr val="333333">
                <a:alpha val="65000"/>
              </a:srgbClr>
            </a:outerShdw>
          </a:effectLst>
        </p:spPr>
      </p:pic>
      <p:sp>
        <p:nvSpPr>
          <p:cNvPr id="3" name="文本框 2"/>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会员系统</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功能优</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4" name="矩形 3"/>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3909184" y="1169339"/>
            <a:ext cx="742703" cy="400110"/>
            <a:chOff x="1093100" y="1649124"/>
            <a:chExt cx="742703" cy="400110"/>
          </a:xfrm>
        </p:grpSpPr>
        <p:sp>
          <p:nvSpPr>
            <p:cNvPr id="11" name="文本框 10"/>
            <p:cNvSpPr txBox="1"/>
            <p:nvPr/>
          </p:nvSpPr>
          <p:spPr>
            <a:xfrm>
              <a:off x="1138176" y="1649124"/>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功能</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2" name="矩形 11"/>
            <p:cNvSpPr/>
            <p:nvPr/>
          </p:nvSpPr>
          <p:spPr>
            <a:xfrm>
              <a:off x="1093100" y="1707512"/>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3668779" y="1677141"/>
            <a:ext cx="8269936" cy="1749290"/>
            <a:chOff x="3939236" y="1599868"/>
            <a:chExt cx="8034821" cy="1749290"/>
          </a:xfrm>
        </p:grpSpPr>
        <p:sp>
          <p:nvSpPr>
            <p:cNvPr id="9" name="矩形 8"/>
            <p:cNvSpPr/>
            <p:nvPr/>
          </p:nvSpPr>
          <p:spPr>
            <a:xfrm>
              <a:off x="4142702" y="1658255"/>
              <a:ext cx="7718740" cy="1477328"/>
            </a:xfrm>
            <a:prstGeom prst="rect">
              <a:avLst/>
            </a:prstGeom>
          </p:spPr>
          <p:txBody>
            <a:bodyPr wrap="square">
              <a:spAutoFit/>
            </a:bodyPr>
            <a:lstStyle/>
            <a:p>
              <a:pPr marL="285750" lvl="0" indent="-285750" fontAlgn="base">
                <a:lnSpc>
                  <a:spcPct val="200000"/>
                </a:lnSpc>
                <a:spcBef>
                  <a:spcPct val="0"/>
                </a:spcBef>
                <a:spcAft>
                  <a:spcPct val="0"/>
                </a:spcAft>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设置</a:t>
              </a:r>
              <a:r>
                <a:rPr lang="zh-CN" altLang="en-US" dirty="0">
                  <a:solidFill>
                    <a:srgbClr val="000000"/>
                  </a:solidFill>
                  <a:latin typeface="微软雅黑" panose="020B0503020204020204" pitchFamily="34" charset="-122"/>
                  <a:ea typeface="微软雅黑" panose="020B0503020204020204" pitchFamily="34" charset="-122"/>
                </a:rPr>
                <a:t>会员：配置注册资料，设置会员分组，不同分组折扣不同</a:t>
              </a:r>
              <a:endParaRPr lang="zh-CN" altLang="en-US" dirty="0">
                <a:solidFill>
                  <a:srgbClr val="000000"/>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会员</a:t>
              </a:r>
              <a:r>
                <a:rPr lang="zh-CN" altLang="en-US" dirty="0">
                  <a:solidFill>
                    <a:srgbClr val="000000"/>
                  </a:solidFill>
                  <a:latin typeface="微软雅黑" panose="020B0503020204020204" pitchFamily="34" charset="-122"/>
                  <a:ea typeface="微软雅黑" panose="020B0503020204020204" pitchFamily="34" charset="-122"/>
                </a:rPr>
                <a:t>运营：自带积分和储值功能，并有丰富的积分和储值的玩法</a:t>
              </a:r>
              <a:endParaRPr lang="en-US" altLang="zh-CN" dirty="0">
                <a:solidFill>
                  <a:srgbClr val="000000"/>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会员</a:t>
              </a:r>
              <a:r>
                <a:rPr lang="zh-CN" altLang="en-US" dirty="0">
                  <a:solidFill>
                    <a:srgbClr val="000000"/>
                  </a:solidFill>
                  <a:latin typeface="微软雅黑" panose="020B0503020204020204" pitchFamily="34" charset="-122"/>
                  <a:ea typeface="微软雅黑" panose="020B0503020204020204" pitchFamily="34" charset="-122"/>
                </a:rPr>
                <a:t>数据：会员注册、充值、消费、积分数据沉淀，了解会员消费详情</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3939236" y="1599868"/>
              <a:ext cx="8034821" cy="1749290"/>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3954260" y="3746654"/>
            <a:ext cx="742703" cy="400110"/>
            <a:chOff x="6233917" y="1722647"/>
            <a:chExt cx="742703" cy="400110"/>
          </a:xfrm>
        </p:grpSpPr>
        <p:sp>
          <p:nvSpPr>
            <p:cNvPr id="15" name="文本框 14"/>
            <p:cNvSpPr txBox="1"/>
            <p:nvPr/>
          </p:nvSpPr>
          <p:spPr>
            <a:xfrm>
              <a:off x="6278993" y="1722647"/>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6" name="矩形 15"/>
            <p:cNvSpPr/>
            <p:nvPr/>
          </p:nvSpPr>
          <p:spPr>
            <a:xfrm>
              <a:off x="6233917" y="178103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8" name="组合 17"/>
          <p:cNvGrpSpPr/>
          <p:nvPr/>
        </p:nvGrpSpPr>
        <p:grpSpPr>
          <a:xfrm>
            <a:off x="3668779" y="4353799"/>
            <a:ext cx="8363608" cy="2228213"/>
            <a:chOff x="3939236" y="1599867"/>
            <a:chExt cx="8363608" cy="2228213"/>
          </a:xfrm>
        </p:grpSpPr>
        <p:sp>
          <p:nvSpPr>
            <p:cNvPr id="19" name="矩形 18"/>
            <p:cNvSpPr/>
            <p:nvPr/>
          </p:nvSpPr>
          <p:spPr>
            <a:xfrm>
              <a:off x="4142702" y="1658255"/>
              <a:ext cx="8160142" cy="2169825"/>
            </a:xfrm>
            <a:prstGeom prst="rect">
              <a:avLst/>
            </a:prstGeom>
          </p:spPr>
          <p:txBody>
            <a:bodyPr wrap="square">
              <a:spAutoFit/>
            </a:bodyPr>
            <a:lstStyle/>
            <a:p>
              <a:pPr marL="285750" lvl="0" indent="-285750" fontAlgn="base">
                <a:lnSpc>
                  <a:spcPct val="150000"/>
                </a:lnSpc>
                <a:spcBef>
                  <a:spcPct val="0"/>
                </a:spcBef>
                <a:spcAft>
                  <a:spcPct val="0"/>
                </a:spcAft>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多种的派发方式适合多种场景使用</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会员卡可同步到微信卡包，方便使用</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Arial" panose="020B0604020202020204" pitchFamily="34" charset="0"/>
                <a:buChar char="•"/>
              </a:pPr>
              <a:r>
                <a:rPr lang="zh-CN" altLang="en-US" dirty="0">
                  <a:solidFill>
                    <a:srgbClr val="000000"/>
                  </a:solidFill>
                  <a:latin typeface="微软雅黑" panose="020B0503020204020204" pitchFamily="34" charset="-122"/>
                  <a:ea typeface="微软雅黑" panose="020B0503020204020204" pitchFamily="34" charset="-122"/>
                </a:rPr>
                <a:t>通过储值、积分、折扣优惠等手段深度绑定</a:t>
              </a:r>
              <a:r>
                <a:rPr lang="zh-CN" altLang="en-US" dirty="0" smtClean="0">
                  <a:solidFill>
                    <a:srgbClr val="000000"/>
                  </a:solidFill>
                  <a:latin typeface="微软雅黑" panose="020B0503020204020204" pitchFamily="34" charset="-122"/>
                  <a:ea typeface="微软雅黑" panose="020B0503020204020204" pitchFamily="34" charset="-122"/>
                </a:rPr>
                <a:t>顾客可轻松导入线下实体会员卡</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indent="-285750" fontAlgn="base">
                <a:lnSpc>
                  <a:spcPct val="150000"/>
                </a:lnSpc>
                <a:spcBef>
                  <a:spcPct val="0"/>
                </a:spcBef>
                <a:spcAft>
                  <a:spcPct val="0"/>
                </a:spcAft>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可直接通过手机号辨别会员卡，使用快捷</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285750" lvl="0" indent="-285750" fontAlgn="base">
                <a:lnSpc>
                  <a:spcPct val="150000"/>
                </a:lnSpc>
                <a:spcBef>
                  <a:spcPct val="0"/>
                </a:spcBef>
                <a:spcAft>
                  <a:spcPct val="0"/>
                </a:spcAft>
                <a:buFont typeface="Arial" panose="020B0604020202020204" pitchFamily="34" charset="0"/>
                <a:buChar char="•"/>
              </a:pP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20" name="圆角矩形 19"/>
            <p:cNvSpPr/>
            <p:nvPr/>
          </p:nvSpPr>
          <p:spPr>
            <a:xfrm>
              <a:off x="3939236" y="1599867"/>
              <a:ext cx="8269936" cy="180230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22" name="矩形 21"/>
          <p:cNvSpPr/>
          <p:nvPr/>
        </p:nvSpPr>
        <p:spPr>
          <a:xfrm>
            <a:off x="0" y="0"/>
            <a:ext cx="12192000" cy="64148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326278"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会员系统</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47109" y="1510890"/>
            <a:ext cx="10404195" cy="787523"/>
          </a:xfrm>
          <a:prstGeom prst="rect">
            <a:avLst/>
          </a:prstGeom>
        </p:spPr>
        <p:txBody>
          <a:bodyPr wrap="square">
            <a:spAutoFit/>
          </a:bodyPr>
          <a:lstStyle/>
          <a:p>
            <a:pPr algn="just">
              <a:lnSpc>
                <a:spcPct val="150000"/>
              </a:lnSpc>
              <a:spcAft>
                <a:spcPts val="600"/>
              </a:spcAft>
            </a:pPr>
            <a:r>
              <a:rPr lang="zh-CN" altLang="en-US" sz="1600" dirty="0" smtClean="0">
                <a:solidFill>
                  <a:schemeClr val="bg1"/>
                </a:solidFill>
                <a:latin typeface="微软雅黑" panose="020B0503020204020204" pitchFamily="34" charset="-122"/>
                <a:ea typeface="微软雅黑" panose="020B0503020204020204" pitchFamily="34" charset="-122"/>
              </a:rPr>
              <a:t>某餐厅</a:t>
            </a:r>
            <a:r>
              <a:rPr lang="en-US" altLang="zh-CN" sz="1600" dirty="0" smtClean="0">
                <a:solidFill>
                  <a:schemeClr val="bg1"/>
                </a:solidFill>
                <a:latin typeface="微软雅黑" panose="020B0503020204020204" pitchFamily="34" charset="-122"/>
                <a:ea typeface="微软雅黑" panose="020B0503020204020204" pitchFamily="34" charset="-122"/>
              </a:rPr>
              <a:t>A</a:t>
            </a:r>
            <a:r>
              <a:rPr lang="zh-CN" altLang="en-US" sz="1600" dirty="0" smtClean="0">
                <a:solidFill>
                  <a:schemeClr val="bg1"/>
                </a:solidFill>
                <a:latin typeface="微软雅黑" panose="020B0503020204020204" pitchFamily="34" charset="-122"/>
                <a:ea typeface="微软雅黑" panose="020B0503020204020204" pitchFamily="34" charset="-122"/>
              </a:rPr>
              <a:t>在推会员卡，在收银台设置会员卡推广物料，客户在收银台结账时通过</a:t>
            </a:r>
            <a:r>
              <a:rPr lang="en-US" altLang="zh-CN" sz="1600" dirty="0" err="1" smtClean="0">
                <a:solidFill>
                  <a:schemeClr val="bg1"/>
                </a:solidFill>
                <a:latin typeface="微软雅黑" panose="020B0503020204020204" pitchFamily="34" charset="-122"/>
                <a:ea typeface="微软雅黑" panose="020B0503020204020204" pitchFamily="34" charset="-122"/>
              </a:rPr>
              <a:t>pos</a:t>
            </a:r>
            <a:r>
              <a:rPr lang="zh-CN" altLang="en-US" sz="1600" dirty="0" smtClean="0">
                <a:solidFill>
                  <a:schemeClr val="bg1"/>
                </a:solidFill>
                <a:latin typeface="微软雅黑" panose="020B0503020204020204" pitchFamily="34" charset="-122"/>
                <a:ea typeface="微软雅黑" panose="020B0503020204020204" pitchFamily="34" charset="-122"/>
              </a:rPr>
              <a:t>派发；还将会员卡推广设置为每个服务员的推广内容，服务员在顾客点餐和酒水服务区间让顾客扫描拉客手环并领取会员卡。</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7107" y="2795256"/>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7109" y="1059683"/>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898624" y="2376246"/>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98244" y="2202163"/>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掌贝会员卡派发方式多样，并带有独有的派发方式，如拉客手环，智能小二等。</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33637" y="2730698"/>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47107" y="3225452"/>
            <a:ext cx="10404195" cy="78752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某超市</a:t>
            </a:r>
            <a:r>
              <a:rPr lang="en-US" altLang="zh-CN" sz="1600" dirty="0">
                <a:solidFill>
                  <a:schemeClr val="bg1"/>
                </a:solidFill>
                <a:latin typeface="微软雅黑" panose="020B0503020204020204" pitchFamily="34" charset="-122"/>
                <a:ea typeface="微软雅黑" panose="020B0503020204020204" pitchFamily="34" charset="-122"/>
              </a:rPr>
              <a:t>B</a:t>
            </a:r>
            <a:r>
              <a:rPr lang="zh-CN" altLang="en-US" sz="1600" dirty="0">
                <a:solidFill>
                  <a:schemeClr val="bg1"/>
                </a:solidFill>
                <a:latin typeface="微软雅黑" panose="020B0503020204020204" pitchFamily="34" charset="-122"/>
                <a:ea typeface="微软雅黑" panose="020B0503020204020204" pitchFamily="34" charset="-122"/>
              </a:rPr>
              <a:t>为了显示自己的会员卡的珍贵，想将线上的会员卡预制实体化，于是在掌贝后台预制导出所需要的会员卡二维码，将二维码分别印制到实体会员卡上。</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a:off x="898624" y="4089719"/>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98245" y="3915636"/>
            <a:ext cx="6096000" cy="418191"/>
          </a:xfrm>
          <a:prstGeom prst="rect">
            <a:avLst/>
          </a:prstGeom>
        </p:spPr>
        <p:txBody>
          <a:bodyPr>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掌贝会员卡可实现预制功能，制作会员卡轻松快捷。</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633637" y="4444171"/>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47107" y="4961699"/>
            <a:ext cx="10404195" cy="127727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某理发店</a:t>
            </a:r>
            <a:r>
              <a:rPr lang="en-US" altLang="zh-CN" sz="1600" dirty="0">
                <a:solidFill>
                  <a:schemeClr val="bg1"/>
                </a:solidFill>
                <a:latin typeface="微软雅黑" panose="020B0503020204020204" pitchFamily="34" charset="-122"/>
                <a:ea typeface="微软雅黑" panose="020B0503020204020204" pitchFamily="34" charset="-122"/>
              </a:rPr>
              <a:t>C</a:t>
            </a:r>
            <a:r>
              <a:rPr lang="zh-CN" altLang="en-US" sz="1600" dirty="0">
                <a:solidFill>
                  <a:schemeClr val="bg1"/>
                </a:solidFill>
                <a:latin typeface="微软雅黑" panose="020B0503020204020204" pitchFamily="34" charset="-122"/>
                <a:ea typeface="微软雅黑" panose="020B0503020204020204" pitchFamily="34" charset="-122"/>
              </a:rPr>
              <a:t>接入掌贝后，想把自己原有的会员信息导入掌贝会员</a:t>
            </a:r>
            <a:r>
              <a:rPr lang="en-US" altLang="zh-CN" sz="1600" dirty="0">
                <a:solidFill>
                  <a:schemeClr val="bg1"/>
                </a:solidFill>
                <a:latin typeface="微软雅黑" panose="020B0503020204020204" pitchFamily="34" charset="-122"/>
                <a:ea typeface="微软雅黑" panose="020B0503020204020204" pitchFamily="34" charset="-122"/>
              </a:rPr>
              <a:t>CRM</a:t>
            </a:r>
            <a:r>
              <a:rPr lang="zh-CN" altLang="en-US" sz="1600" dirty="0">
                <a:solidFill>
                  <a:schemeClr val="bg1"/>
                </a:solidFill>
                <a:latin typeface="微软雅黑" panose="020B0503020204020204" pitchFamily="34" charset="-122"/>
                <a:ea typeface="微软雅黑" panose="020B0503020204020204" pitchFamily="34" charset="-122"/>
              </a:rPr>
              <a:t>，于是在掌贝后台下好模板，将原会员信息填好后，一键导入到掌贝的会员</a:t>
            </a:r>
            <a:r>
              <a:rPr lang="en-US" altLang="zh-CN" sz="1600" dirty="0">
                <a:solidFill>
                  <a:schemeClr val="bg1"/>
                </a:solidFill>
                <a:latin typeface="微软雅黑" panose="020B0503020204020204" pitchFamily="34" charset="-122"/>
                <a:ea typeface="微软雅黑" panose="020B0503020204020204" pitchFamily="34" charset="-122"/>
              </a:rPr>
              <a:t>CRM</a:t>
            </a:r>
            <a:r>
              <a:rPr lang="zh-CN" altLang="en-US" sz="1600" dirty="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latin typeface="微软雅黑" panose="020B0503020204020204" pitchFamily="34" charset="-122"/>
              <a:ea typeface="微软雅黑" panose="020B0503020204020204" pitchFamily="34" charset="-122"/>
            </a:endParaRPr>
          </a:p>
          <a:p>
            <a:pPr algn="just">
              <a:lnSpc>
                <a:spcPct val="150000"/>
              </a:lnSpc>
              <a:spcAft>
                <a:spcPts val="600"/>
              </a:spcAft>
            </a:pP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47107" y="4510492"/>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场景三</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20" name="等腰三角形 19"/>
          <p:cNvSpPr/>
          <p:nvPr/>
        </p:nvSpPr>
        <p:spPr>
          <a:xfrm rot="5400000">
            <a:off x="898622" y="5827055"/>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1" name="矩形 20"/>
          <p:cNvSpPr/>
          <p:nvPr/>
        </p:nvSpPr>
        <p:spPr>
          <a:xfrm>
            <a:off x="1098242" y="5652972"/>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掌贝会员系统可轻松导入线下实体会员。</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16" name="矩形 15"/>
          <p:cNvSpPr/>
          <p:nvPr/>
        </p:nvSpPr>
        <p:spPr>
          <a:xfrm>
            <a:off x="0" y="0"/>
            <a:ext cx="12192000" cy="64148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会员系统</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86283" y="1857547"/>
            <a:ext cx="10404195" cy="78752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某茶餐厅</a:t>
            </a:r>
            <a:r>
              <a:rPr lang="en-US" altLang="zh-CN" sz="1600" dirty="0">
                <a:solidFill>
                  <a:schemeClr val="bg1"/>
                </a:solidFill>
                <a:latin typeface="微软雅黑" panose="020B0503020204020204" pitchFamily="34" charset="-122"/>
                <a:ea typeface="微软雅黑" panose="020B0503020204020204" pitchFamily="34" charset="-122"/>
              </a:rPr>
              <a:t>D</a:t>
            </a:r>
            <a:r>
              <a:rPr lang="zh-CN" altLang="en-US" sz="1600" dirty="0">
                <a:solidFill>
                  <a:schemeClr val="bg1"/>
                </a:solidFill>
                <a:latin typeface="微软雅黑" panose="020B0503020204020204" pitchFamily="34" charset="-122"/>
                <a:ea typeface="微软雅黑" panose="020B0503020204020204" pitchFamily="34" charset="-122"/>
              </a:rPr>
              <a:t>主要消费群体年龄偏大，使用微信不是很流利，不适合电子会员卡，于是将顾客的信息导入掌贝会员系统后，以后顾客想用会员卡折扣的时候，直接报自己的手机号码就可以核销。</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86283" y="3544145"/>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场景五</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86284" y="1366684"/>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场景四</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998114" y="2891825"/>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97734" y="2717742"/>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掌贝的会员卡可实现手机号直接识别，相当智能。</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72813" y="3288584"/>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86283" y="4079631"/>
            <a:ext cx="10404195" cy="78752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某烘焙店</a:t>
            </a:r>
            <a:r>
              <a:rPr lang="en-US" altLang="zh-CN" sz="1600" dirty="0">
                <a:solidFill>
                  <a:schemeClr val="bg1"/>
                </a:solidFill>
                <a:latin typeface="微软雅黑" panose="020B0503020204020204" pitchFamily="34" charset="-122"/>
                <a:ea typeface="微软雅黑" panose="020B0503020204020204" pitchFamily="34" charset="-122"/>
              </a:rPr>
              <a:t>E</a:t>
            </a:r>
            <a:r>
              <a:rPr lang="zh-CN" altLang="en-US" sz="1600" dirty="0">
                <a:solidFill>
                  <a:schemeClr val="bg1"/>
                </a:solidFill>
                <a:latin typeface="微软雅黑" panose="020B0503020204020204" pitchFamily="34" charset="-122"/>
                <a:ea typeface="微软雅黑" panose="020B0503020204020204" pitchFamily="34" charset="-122"/>
              </a:rPr>
              <a:t>之前使用传统会员卡系统，只能储值，没有积分功能，接入掌贝后发现，会员支付后可以领取积分，后台可以设置积分奖励和抵现的规则，当会员积分发生变动后，还可以选择派一张优惠券给这个会员。</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a:off x="998114" y="5158532"/>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97735" y="4984449"/>
            <a:ext cx="7171744"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掌贝会员系统的玩法多样，如积分可派券，抵现等。</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107996"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微商城</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2"/>
          <p:cNvSpPr txBox="1"/>
          <p:nvPr/>
        </p:nvSpPr>
        <p:spPr>
          <a:xfrm>
            <a:off x="1190985" y="793981"/>
            <a:ext cx="9937104" cy="1728192"/>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微软雅黑" panose="020B0503020204020204" pitchFamily="34"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2000" b="1" dirty="0" smtClean="0">
                <a:solidFill>
                  <a:schemeClr val="tx1"/>
                </a:solidFill>
                <a:latin typeface="微软雅黑" panose="020B0503020204020204" pitchFamily="34" charset="-122"/>
              </a:rPr>
              <a:t>微商城：</a:t>
            </a:r>
            <a:endParaRPr lang="en-US" altLang="zh-CN" sz="2000" b="1" dirty="0" smtClean="0">
              <a:solidFill>
                <a:schemeClr val="tx1"/>
              </a:solidFill>
              <a:latin typeface="微软雅黑" panose="020B0503020204020204" pitchFamily="34" charset="-122"/>
            </a:endParaRPr>
          </a:p>
          <a:p>
            <a:pPr>
              <a:lnSpc>
                <a:spcPct val="150000"/>
              </a:lnSpc>
            </a:pPr>
            <a:r>
              <a:rPr lang="zh-CN" altLang="en-US" sz="1600" dirty="0" smtClean="0">
                <a:solidFill>
                  <a:schemeClr val="tx1"/>
                </a:solidFill>
                <a:latin typeface="微软雅黑" panose="020B0503020204020204" pitchFamily="34" charset="-122"/>
              </a:rPr>
              <a:t>是基于微信平台的新型商业模式，提供适合不同行业的商城页面和商品详情页，集合店内点餐、外卖、商城等功能。以商户为中心，辐射周边区域，呈现社区化和区域化。短期上线，操作简单，帮助商户实现线上线下的互通。</a:t>
            </a:r>
            <a:endParaRPr lang="zh-CN" altLang="en-US" sz="1600" dirty="0" smtClean="0">
              <a:solidFill>
                <a:schemeClr val="tx1"/>
              </a:solidFill>
              <a:latin typeface="微软雅黑" panose="020B0503020204020204" pitchFamily="34" charset="-122"/>
            </a:endParaRPr>
          </a:p>
        </p:txBody>
      </p:sp>
      <p:grpSp>
        <p:nvGrpSpPr>
          <p:cNvPr id="32" name="组合 31"/>
          <p:cNvGrpSpPr/>
          <p:nvPr/>
        </p:nvGrpSpPr>
        <p:grpSpPr>
          <a:xfrm>
            <a:off x="2671526" y="2236142"/>
            <a:ext cx="6546460" cy="4145252"/>
            <a:chOff x="2671526" y="2377810"/>
            <a:chExt cx="6546460" cy="4145252"/>
          </a:xfrm>
        </p:grpSpPr>
        <p:sp>
          <p:nvSpPr>
            <p:cNvPr id="26" name="椭圆 25"/>
            <p:cNvSpPr/>
            <p:nvPr/>
          </p:nvSpPr>
          <p:spPr>
            <a:xfrm>
              <a:off x="4843713" y="2377810"/>
              <a:ext cx="4051162" cy="3812820"/>
            </a:xfrm>
            <a:prstGeom prst="ellipse">
              <a:avLst/>
            </a:prstGeom>
            <a:noFill/>
            <a:ln>
              <a:solidFill>
                <a:srgbClr val="00B050">
                  <a:alpha val="4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671526" y="2866227"/>
              <a:ext cx="3811719" cy="2865980"/>
            </a:xfrm>
            <a:prstGeom prst="ellipse">
              <a:avLst/>
            </a:prstGeom>
            <a:solidFill>
              <a:schemeClr val="bg1"/>
            </a:solidFill>
            <a:ln>
              <a:solidFill>
                <a:srgbClr val="92D05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89282" y="3352281"/>
              <a:ext cx="2293963" cy="2293963"/>
            </a:xfrm>
            <a:prstGeom prst="rect">
              <a:avLst/>
            </a:prstGeom>
          </p:spPr>
        </p:pic>
        <p:pic>
          <p:nvPicPr>
            <p:cNvPr id="10" name="图片 9"/>
            <p:cNvPicPr>
              <a:picLocks noChangeAspect="1"/>
            </p:cNvPicPr>
            <p:nvPr/>
          </p:nvPicPr>
          <p:blipFill rotWithShape="1">
            <a:blip r:embed="rId2">
              <a:extLst>
                <a:ext uri="{BEBA8EAE-BF5A-486C-A8C5-ECC9F3942E4B}">
                  <a14:imgProps xmlns:a14="http://schemas.microsoft.com/office/drawing/2010/main">
                    <a14:imgLayer r:embed="rId3">
                      <a14:imgEffect>
                        <a14:backgroundRemoval t="0" b="100000" l="3241" r="66204"/>
                      </a14:imgEffect>
                    </a14:imgLayer>
                  </a14:imgProps>
                </a:ext>
                <a:ext uri="{28A0092B-C50C-407E-A947-70E740481C1C}">
                  <a14:useLocalDpi xmlns:a14="http://schemas.microsoft.com/office/drawing/2010/main" val="0"/>
                </a:ext>
              </a:extLst>
            </a:blip>
            <a:srcRect r="35174"/>
            <a:stretch>
              <a:fillRect/>
            </a:stretch>
          </p:blipFill>
          <p:spPr>
            <a:xfrm>
              <a:off x="2826074" y="3357016"/>
              <a:ext cx="2163830" cy="1854408"/>
            </a:xfrm>
            <a:prstGeom prst="rect">
              <a:avLst/>
            </a:prstGeom>
          </p:spPr>
        </p:pic>
        <p:sp>
          <p:nvSpPr>
            <p:cNvPr id="17" name="椭圆 16"/>
            <p:cNvSpPr/>
            <p:nvPr/>
          </p:nvSpPr>
          <p:spPr bwMode="auto">
            <a:xfrm>
              <a:off x="7678891" y="2520887"/>
              <a:ext cx="1090665" cy="1080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smtClean="0">
                  <a:latin typeface="微软雅黑" panose="020B0503020204020204" pitchFamily="34" charset="-122"/>
                  <a:ea typeface="微软雅黑" panose="020B0503020204020204" pitchFamily="34" charset="-122"/>
                </a:rPr>
                <a:t>店内点餐</a:t>
              </a:r>
              <a:endParaRPr lang="zh-CN" altLang="en-US" b="1" dirty="0">
                <a:latin typeface="微软雅黑" panose="020B0503020204020204" pitchFamily="34" charset="-122"/>
                <a:ea typeface="微软雅黑" panose="020B0503020204020204" pitchFamily="34" charset="-122"/>
              </a:endParaRPr>
            </a:p>
          </p:txBody>
        </p:sp>
        <p:sp>
          <p:nvSpPr>
            <p:cNvPr id="27" name="椭圆 26"/>
            <p:cNvSpPr/>
            <p:nvPr/>
          </p:nvSpPr>
          <p:spPr bwMode="auto">
            <a:xfrm>
              <a:off x="8127321" y="4130607"/>
              <a:ext cx="1090665" cy="1080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a:latin typeface="微软雅黑" panose="020B0503020204020204" pitchFamily="34" charset="-122"/>
                  <a:ea typeface="微软雅黑" panose="020B0503020204020204" pitchFamily="34" charset="-122"/>
                </a:rPr>
                <a:t>外</a:t>
              </a:r>
              <a:r>
                <a:rPr lang="zh-CN" altLang="en-US" b="1" dirty="0" smtClean="0">
                  <a:latin typeface="微软雅黑" panose="020B0503020204020204" pitchFamily="34" charset="-122"/>
                  <a:ea typeface="微软雅黑" panose="020B0503020204020204" pitchFamily="34" charset="-122"/>
                </a:rPr>
                <a:t>卖系统</a:t>
              </a:r>
              <a:endParaRPr lang="zh-CN" altLang="en-US" b="1" dirty="0">
                <a:latin typeface="微软雅黑" panose="020B0503020204020204" pitchFamily="34" charset="-122"/>
                <a:ea typeface="微软雅黑" panose="020B0503020204020204" pitchFamily="34" charset="-122"/>
              </a:endParaRPr>
            </a:p>
          </p:txBody>
        </p:sp>
        <p:sp>
          <p:nvSpPr>
            <p:cNvPr id="28" name="椭圆 27"/>
            <p:cNvSpPr/>
            <p:nvPr/>
          </p:nvSpPr>
          <p:spPr bwMode="auto">
            <a:xfrm>
              <a:off x="6869294" y="5442245"/>
              <a:ext cx="1090665" cy="1080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b="1" dirty="0" smtClean="0">
                  <a:latin typeface="微软雅黑" panose="020B0503020204020204" pitchFamily="34" charset="-122"/>
                  <a:ea typeface="微软雅黑" panose="020B0503020204020204" pitchFamily="34" charset="-122"/>
                </a:rPr>
                <a:t>微信商城</a:t>
              </a:r>
              <a:endParaRPr lang="zh-CN" altLang="en-US" b="1"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608133"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微商城</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功能</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bwMode="auto">
          <a:xfrm>
            <a:off x="3578930" y="1442048"/>
            <a:ext cx="1090665" cy="108081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smtClean="0">
                <a:latin typeface="微软雅黑" panose="020B0503020204020204" pitchFamily="34" charset="-122"/>
                <a:ea typeface="微软雅黑" panose="020B0503020204020204" pitchFamily="34" charset="-122"/>
              </a:rPr>
              <a:t>店内点餐</a:t>
            </a:r>
            <a:endParaRPr lang="zh-CN" altLang="en-US" sz="2000" b="1" dirty="0">
              <a:latin typeface="微软雅黑" panose="020B0503020204020204" pitchFamily="34" charset="-122"/>
              <a:ea typeface="微软雅黑" panose="020B0503020204020204" pitchFamily="34" charset="-122"/>
            </a:endParaRPr>
          </a:p>
        </p:txBody>
      </p:sp>
      <p:sp>
        <p:nvSpPr>
          <p:cNvPr id="6" name="椭圆 5"/>
          <p:cNvSpPr/>
          <p:nvPr/>
        </p:nvSpPr>
        <p:spPr bwMode="auto">
          <a:xfrm>
            <a:off x="3578927" y="2934483"/>
            <a:ext cx="1090665" cy="108081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a:latin typeface="微软雅黑" panose="020B0503020204020204" pitchFamily="34" charset="-122"/>
                <a:ea typeface="微软雅黑" panose="020B0503020204020204" pitchFamily="34" charset="-122"/>
              </a:rPr>
              <a:t>外</a:t>
            </a:r>
            <a:r>
              <a:rPr lang="zh-CN" altLang="en-US" sz="2000" b="1" dirty="0" smtClean="0">
                <a:latin typeface="微软雅黑" panose="020B0503020204020204" pitchFamily="34" charset="-122"/>
                <a:ea typeface="微软雅黑" panose="020B0503020204020204" pitchFamily="34" charset="-122"/>
              </a:rPr>
              <a:t>卖系统</a:t>
            </a:r>
            <a:endParaRPr lang="zh-CN" altLang="en-US" sz="2000" b="1" dirty="0">
              <a:latin typeface="微软雅黑" panose="020B0503020204020204" pitchFamily="34" charset="-122"/>
              <a:ea typeface="微软雅黑" panose="020B0503020204020204" pitchFamily="34" charset="-122"/>
            </a:endParaRPr>
          </a:p>
        </p:txBody>
      </p:sp>
      <p:sp>
        <p:nvSpPr>
          <p:cNvPr id="7" name="椭圆 6"/>
          <p:cNvSpPr/>
          <p:nvPr/>
        </p:nvSpPr>
        <p:spPr bwMode="auto">
          <a:xfrm>
            <a:off x="3578927" y="4426918"/>
            <a:ext cx="1090665" cy="108081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2000" b="1" dirty="0" smtClean="0">
                <a:latin typeface="微软雅黑" panose="020B0503020204020204" pitchFamily="34" charset="-122"/>
                <a:ea typeface="微软雅黑" panose="020B0503020204020204" pitchFamily="34" charset="-122"/>
              </a:rPr>
              <a:t>微信商城</a:t>
            </a:r>
            <a:endParaRPr lang="zh-CN" altLang="en-US" sz="20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005402" y="1797790"/>
            <a:ext cx="6647974"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客人到店只需要扫一扫桌面的二维码即可完成点单的整个过程。</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5005402" y="3197892"/>
            <a:ext cx="6647974"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消费者通过在微信上实现点餐，即可坐在家里等待外卖的到来。</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5005402" y="4530122"/>
            <a:ext cx="6417141" cy="874407"/>
          </a:xfrm>
          <a:prstGeom prst="rect">
            <a:avLst/>
          </a:prstGeom>
          <a:noFill/>
        </p:spPr>
        <p:txBody>
          <a:bodyPr wrap="none" rtlCol="0">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建立在微信上属于商家自己的商城，消费者直接关注商家微信</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smtClean="0">
                <a:latin typeface="微软雅黑" panose="020B0503020204020204" pitchFamily="34" charset="-122"/>
                <a:ea typeface="微软雅黑" panose="020B0503020204020204" pitchFamily="34" charset="-122"/>
              </a:rPr>
              <a:t>公众号即可自助购物。</a:t>
            </a:r>
            <a:endParaRPr lang="zh-CN" altLang="en-US" dirty="0">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3578927" y="2716357"/>
            <a:ext cx="8074449" cy="0"/>
          </a:xfrm>
          <a:prstGeom prst="line">
            <a:avLst/>
          </a:prstGeom>
          <a:ln>
            <a:solidFill>
              <a:schemeClr val="accent3">
                <a:lumMod val="50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3578926" y="4208160"/>
            <a:ext cx="8074449" cy="0"/>
          </a:xfrm>
          <a:prstGeom prst="line">
            <a:avLst/>
          </a:prstGeom>
          <a:ln>
            <a:solidFill>
              <a:schemeClr val="accent3">
                <a:lumMod val="5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1"/>
          <a:stretch>
            <a:fillRect/>
          </a:stretch>
        </p:blipFill>
        <p:spPr>
          <a:xfrm>
            <a:off x="424210" y="4246618"/>
            <a:ext cx="2926334" cy="1950889"/>
          </a:xfrm>
          <a:prstGeom prst="rect">
            <a:avLst/>
          </a:prstGeom>
          <a:ln>
            <a:noFill/>
          </a:ln>
          <a:effectLst>
            <a:softEdge rad="112500"/>
          </a:effectLst>
        </p:spPr>
      </p:pic>
      <p:pic>
        <p:nvPicPr>
          <p:cNvPr id="14" name="图片 13"/>
          <p:cNvPicPr>
            <a:picLocks noChangeAspect="1"/>
          </p:cNvPicPr>
          <p:nvPr/>
        </p:nvPicPr>
        <p:blipFill rotWithShape="1">
          <a:blip r:embed="rId2" cstate="print">
            <a:extLst>
              <a:ext uri="{28A0092B-C50C-407E-A947-70E740481C1C}">
                <a14:useLocalDpi xmlns:a14="http://schemas.microsoft.com/office/drawing/2010/main" val="0"/>
              </a:ext>
            </a:extLst>
          </a:blip>
          <a:srcRect t="3944" b="26506"/>
          <a:stretch>
            <a:fillRect/>
          </a:stretch>
        </p:blipFill>
        <p:spPr>
          <a:xfrm>
            <a:off x="527241" y="929729"/>
            <a:ext cx="2582172" cy="3097791"/>
          </a:xfrm>
          <a:prstGeom prst="rect">
            <a:avLst/>
          </a:prstGeom>
          <a:ln>
            <a:noFill/>
          </a:ln>
          <a:effectLst>
            <a:outerShdw blurRad="292100" dist="139700" dir="2700000" algn="tl" rotWithShape="0">
              <a:srgbClr val="333333">
                <a:alpha val="65000"/>
              </a:srgbClr>
            </a:outerShdw>
          </a:effectLst>
        </p:spPr>
      </p:pic>
      <p:sp>
        <p:nvSpPr>
          <p:cNvPr id="15" name="矩形 14"/>
          <p:cNvSpPr/>
          <p:nvPr/>
        </p:nvSpPr>
        <p:spPr>
          <a:xfrm>
            <a:off x="620077" y="917509"/>
            <a:ext cx="899630" cy="280226"/>
          </a:xfrm>
          <a:prstGeom prst="rect">
            <a:avLst/>
          </a:prstGeom>
          <a:solidFill>
            <a:srgbClr val="1A1B1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608133"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微商城</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984383" y="1467344"/>
            <a:ext cx="1107996"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店</a:t>
            </a:r>
            <a:r>
              <a:rPr lang="zh-CN" altLang="zh-CN" b="1" dirty="0" smtClean="0">
                <a:latin typeface="微软雅黑" panose="020B0503020204020204" pitchFamily="34" charset="-122"/>
                <a:ea typeface="微软雅黑" panose="020B0503020204020204" pitchFamily="34" charset="-122"/>
                <a:cs typeface="Times New Roman" panose="02020603050405020304" pitchFamily="18" charset="0"/>
              </a:rPr>
              <a:t>内点</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单</a:t>
            </a:r>
            <a:endParaRPr lang="zh-CN" altLang="en-US" b="1" dirty="0">
              <a:latin typeface="微软雅黑" panose="020B0503020204020204" pitchFamily="34" charset="-122"/>
              <a:ea typeface="微软雅黑" panose="020B0503020204020204" pitchFamily="34" charset="-122"/>
            </a:endParaRPr>
          </a:p>
        </p:txBody>
      </p:sp>
      <p:sp>
        <p:nvSpPr>
          <p:cNvPr id="10" name="弧形 9"/>
          <p:cNvSpPr/>
          <p:nvPr/>
        </p:nvSpPr>
        <p:spPr>
          <a:xfrm rot="15348830">
            <a:off x="4059068" y="-326565"/>
            <a:ext cx="5013275" cy="7303387"/>
          </a:xfrm>
          <a:prstGeom prst="arc">
            <a:avLst/>
          </a:prstGeom>
          <a:ln>
            <a:solidFill>
              <a:schemeClr val="tx1">
                <a:lumMod val="65000"/>
                <a:lumOff val="3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 name="图片 4"/>
          <p:cNvPicPr>
            <a:picLocks noChangeAspect="1"/>
          </p:cNvPicPr>
          <p:nvPr/>
        </p:nvPicPr>
        <p:blipFill>
          <a:blip r:embed="rId1"/>
          <a:stretch>
            <a:fillRect/>
          </a:stretch>
        </p:blipFill>
        <p:spPr>
          <a:xfrm>
            <a:off x="1238518" y="3363642"/>
            <a:ext cx="2895600" cy="2543175"/>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00921" y="285214"/>
            <a:ext cx="1181100" cy="1181100"/>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51721" y="1212492"/>
            <a:ext cx="2133600" cy="1597152"/>
          </a:xfrm>
          <a:prstGeom prst="rect">
            <a:avLst/>
          </a:prstGeom>
          <a:ln>
            <a:noFill/>
          </a:ln>
          <a:effectLst>
            <a:outerShdw blurRad="292100" dist="139700" dir="2700000" algn="tl" rotWithShape="0">
              <a:srgbClr val="333333">
                <a:alpha val="65000"/>
              </a:srgbClr>
            </a:outerShdw>
          </a:effectLst>
        </p:spPr>
      </p:pic>
      <p:sp>
        <p:nvSpPr>
          <p:cNvPr id="13" name="矩形 12"/>
          <p:cNvSpPr/>
          <p:nvPr/>
        </p:nvSpPr>
        <p:spPr>
          <a:xfrm>
            <a:off x="3751838" y="2901977"/>
            <a:ext cx="1107996"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外卖系</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统</a:t>
            </a:r>
            <a:endParaRPr lang="zh-CN" altLang="en-US" dirty="0"/>
          </a:p>
        </p:txBody>
      </p:sp>
      <p:sp>
        <p:nvSpPr>
          <p:cNvPr id="14" name="矩形 13"/>
          <p:cNvSpPr/>
          <p:nvPr/>
        </p:nvSpPr>
        <p:spPr>
          <a:xfrm>
            <a:off x="2548861" y="6029059"/>
            <a:ext cx="1569660" cy="369332"/>
          </a:xfrm>
          <a:prstGeom prst="rect">
            <a:avLst/>
          </a:prstGeom>
        </p:spPr>
        <p:txBody>
          <a:bodyPr wrap="none">
            <a:spAutoFit/>
          </a:bodyPr>
          <a:lstStyle/>
          <a:p>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掌贝微信商城</a:t>
            </a:r>
            <a:endParaRPr lang="zh-CN" altLang="en-US" b="1" dirty="0">
              <a:latin typeface="微软雅黑" panose="020B0503020204020204" pitchFamily="34" charset="-122"/>
              <a:ea typeface="微软雅黑" panose="020B0503020204020204" pitchFamily="34" charset="-122"/>
            </a:endParaRPr>
          </a:p>
        </p:txBody>
      </p:sp>
      <p:sp>
        <p:nvSpPr>
          <p:cNvPr id="20" name="矩形 19"/>
          <p:cNvSpPr/>
          <p:nvPr/>
        </p:nvSpPr>
        <p:spPr>
          <a:xfrm>
            <a:off x="5886054" y="2864018"/>
            <a:ext cx="954107" cy="499624"/>
          </a:xfrm>
          <a:prstGeom prst="rect">
            <a:avLst/>
          </a:prstGeom>
        </p:spPr>
        <p:txBody>
          <a:bodyPr wrap="none">
            <a:spAutoFit/>
          </a:bodyPr>
          <a:lstStyle/>
          <a:p>
            <a:pPr algn="just">
              <a:lnSpc>
                <a:spcPct val="150000"/>
              </a:lnSpc>
              <a:spcAft>
                <a:spcPts val="0"/>
              </a:spcAft>
            </a:pPr>
            <a:r>
              <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优点：</a:t>
            </a:r>
            <a:endParaRPr lang="zh-CN" altLang="zh-CN" sz="2000" b="1"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7" name="组合 26"/>
          <p:cNvGrpSpPr/>
          <p:nvPr/>
        </p:nvGrpSpPr>
        <p:grpSpPr>
          <a:xfrm>
            <a:off x="5743978" y="2983062"/>
            <a:ext cx="4327301" cy="2694542"/>
            <a:chOff x="5422006" y="3113830"/>
            <a:chExt cx="4327301" cy="2694542"/>
          </a:xfrm>
        </p:grpSpPr>
        <p:sp>
          <p:nvSpPr>
            <p:cNvPr id="7" name="矩形 6"/>
            <p:cNvSpPr/>
            <p:nvPr/>
          </p:nvSpPr>
          <p:spPr>
            <a:xfrm>
              <a:off x="5900921" y="3418409"/>
              <a:ext cx="3655203" cy="2169825"/>
            </a:xfrm>
            <a:prstGeom prst="rect">
              <a:avLst/>
            </a:prstGeom>
          </p:spPr>
          <p:txBody>
            <a:bodyPr wrap="square">
              <a:spAutoFit/>
            </a:bodyPr>
            <a:lstStyle/>
            <a:p>
              <a:pPr marL="342900" lvl="0" indent="-342900" algn="just">
                <a:lnSpc>
                  <a:spcPct val="150000"/>
                </a:lnSpc>
                <a:spcAft>
                  <a:spcPts val="0"/>
                </a:spcAft>
                <a:buFont typeface="+mj-lt"/>
                <a:buAutoNum type="arabicPeriod"/>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独立的</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线上营销平台</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新的线上销售渠道</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实现区域化服务</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所有数据能在后台查看导出</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gn="just">
                <a:lnSpc>
                  <a:spcPct val="150000"/>
                </a:lnSpc>
                <a:spcAft>
                  <a:spcPts val="0"/>
                </a:spcAft>
                <a:buFont typeface="+mj-lt"/>
                <a:buAutoNum type="arabicPeriod"/>
              </a:pP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店内扫码下单简化了点单流程</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圆角矩形 22"/>
            <p:cNvSpPr/>
            <p:nvPr/>
          </p:nvSpPr>
          <p:spPr>
            <a:xfrm>
              <a:off x="5422006" y="3113830"/>
              <a:ext cx="4327301" cy="2694542"/>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7000" b="-7000"/>
          </a:stretch>
        </a:blipFill>
        <a:effectLst/>
      </p:bgPr>
    </p:bg>
    <p:spTree>
      <p:nvGrpSpPr>
        <p:cNvPr id="1" name=""/>
        <p:cNvGrpSpPr/>
        <p:nvPr/>
      </p:nvGrpSpPr>
      <p:grpSpPr>
        <a:xfrm>
          <a:off x="0" y="0"/>
          <a:ext cx="0" cy="0"/>
          <a:chOff x="0" y="0"/>
          <a:chExt cx="0" cy="0"/>
        </a:xfrm>
      </p:grpSpPr>
      <p:sp>
        <p:nvSpPr>
          <p:cNvPr id="17" name="矩形 16"/>
          <p:cNvSpPr/>
          <p:nvPr/>
        </p:nvSpPr>
        <p:spPr>
          <a:xfrm>
            <a:off x="0" y="0"/>
            <a:ext cx="12192000" cy="642893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018501"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微商城</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73404" y="1664364"/>
            <a:ext cx="10404195" cy="1200329"/>
          </a:xfrm>
          <a:prstGeom prst="rect">
            <a:avLst/>
          </a:prstGeom>
        </p:spPr>
        <p:txBody>
          <a:bodyPr wrap="square">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某连锁咖啡店老板，为了让店内空余时间增加多一点客人，因此上各大团购网站上设置了团购券，消费者可以通过规定时间消费使用。可附近的竞争对手发现这边的经营策略，于是也在各大团购网站设置了团购券，并明码标价商品设置的比他低。因为咖啡店老板感觉团购网站不能带动他店内的流量。</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3404" y="3542790"/>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73405" y="1173501"/>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985235" y="3038776"/>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84855" y="2864693"/>
            <a:ext cx="8330205" cy="418191"/>
          </a:xfrm>
          <a:prstGeom prst="rect">
            <a:avLst/>
          </a:prstGeom>
        </p:spPr>
        <p:txBody>
          <a:bodyPr wrap="square">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a:t>
            </a:r>
            <a:r>
              <a:rPr lang="zh-CN" altLang="en-US" sz="1600" dirty="0" smtClean="0">
                <a:solidFill>
                  <a:schemeClr val="accent2"/>
                </a:solidFill>
                <a:latin typeface="微软雅黑" panose="020B0503020204020204" pitchFamily="34" charset="-122"/>
                <a:ea typeface="微软雅黑" panose="020B0503020204020204" pitchFamily="34" charset="-122"/>
              </a:rPr>
              <a:t>贝微商城能帮商家建立属于自己的线上销售渠道，再也不用去和别人对比价格了。</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95459" y="3431799"/>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73404" y="4147424"/>
            <a:ext cx="10404195" cy="1200329"/>
          </a:xfrm>
          <a:prstGeom prst="rect">
            <a:avLst/>
          </a:prstGeom>
        </p:spPr>
        <p:txBody>
          <a:bodyPr wrap="square">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某小区里有个超市，每天到店消费的人特别多，于是超市老板想发展一下外卖业务，送货上门。客人可以直接在店里面先购物后送到家里再结账。可发现效果不明显，因为小区里的人都是属于年轻人居多，买的东西都直接自提。怎么才能让外卖业务做起来呢？</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a:off x="985235" y="5537735"/>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84856" y="5363652"/>
            <a:ext cx="6096000" cy="418191"/>
          </a:xfrm>
          <a:prstGeom prst="rect">
            <a:avLst/>
          </a:prstGeom>
        </p:spPr>
        <p:txBody>
          <a:bodyPr>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建立掌贝微信商城，实现微信直接下单，外卖送货，区域化服务。</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7000" b="-7000"/>
          </a:stretch>
        </a:blipFill>
        <a:effectLst/>
      </p:bgPr>
    </p:bg>
    <p:spTree>
      <p:nvGrpSpPr>
        <p:cNvPr id="1" name=""/>
        <p:cNvGrpSpPr/>
        <p:nvPr/>
      </p:nvGrpSpPr>
      <p:grpSpPr>
        <a:xfrm>
          <a:off x="0" y="0"/>
          <a:ext cx="0" cy="0"/>
          <a:chOff x="0" y="0"/>
          <a:chExt cx="0" cy="0"/>
        </a:xfrm>
      </p:grpSpPr>
      <p:sp>
        <p:nvSpPr>
          <p:cNvPr id="6" name="矩形 5"/>
          <p:cNvSpPr/>
          <p:nvPr/>
        </p:nvSpPr>
        <p:spPr>
          <a:xfrm>
            <a:off x="0" y="0"/>
            <a:ext cx="12192000" cy="642655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018501"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微商城</a:t>
            </a:r>
            <a:r>
              <a:rPr lang="en-US" altLang="zh-CN" sz="1600" b="1" dirty="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34767" y="1715880"/>
            <a:ext cx="10404195" cy="1200329"/>
          </a:xfrm>
          <a:prstGeom prst="rect">
            <a:avLst/>
          </a:prstGeom>
        </p:spPr>
        <p:txBody>
          <a:bodyPr wrap="square">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某市区内的一西餐厅，为了提高店里的服务质量。店内请了大量的服务员，并对每个服务员针对性地培训，期望通过服务来留住客人。但是附近的竞争对手听到消息后，为争夺客人，于是也用了花了大笔的钱来提高店内的服务质量。长此下去，再提高服务质量以提高店内业绩似乎已经不再成为关键点，还能怎么留住客人呢？</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34768" y="1225017"/>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场景三</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946598" y="3090292"/>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46218" y="2916209"/>
            <a:ext cx="8330205" cy="418191"/>
          </a:xfrm>
          <a:prstGeom prst="rect">
            <a:avLst/>
          </a:prstGeom>
        </p:spPr>
        <p:txBody>
          <a:bodyPr wrap="square">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a:t>
            </a:r>
            <a:r>
              <a:rPr lang="zh-CN" altLang="en-US" sz="1600" dirty="0" smtClean="0">
                <a:solidFill>
                  <a:schemeClr val="accent2"/>
                </a:solidFill>
                <a:latin typeface="微软雅黑" panose="020B0503020204020204" pitchFamily="34" charset="-122"/>
                <a:ea typeface="微软雅黑" panose="020B0503020204020204" pitchFamily="34" charset="-122"/>
              </a:rPr>
              <a:t>贝的店内下单系统能实现客人自助点餐，提高消费者的消费体验，实现智慧化经营。</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415772"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拉客系统</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l="29763" r="28072"/>
          <a:stretch>
            <a:fillRect/>
          </a:stretch>
        </p:blipFill>
        <p:spPr>
          <a:xfrm>
            <a:off x="1118199" y="1633274"/>
            <a:ext cx="3874994" cy="3685697"/>
          </a:xfrm>
          <a:prstGeom prst="rect">
            <a:avLst/>
          </a:prstGeom>
          <a:ln>
            <a:noFill/>
          </a:ln>
          <a:effectLst>
            <a:outerShdw blurRad="292100" dist="139700" dir="2700000" algn="tl" rotWithShape="0">
              <a:srgbClr val="333333">
                <a:alpha val="65000"/>
              </a:srgbClr>
            </a:outerShdw>
          </a:effectLst>
        </p:spPr>
      </p:pic>
      <p:cxnSp>
        <p:nvCxnSpPr>
          <p:cNvPr id="6" name="直接连接符 5"/>
          <p:cNvCxnSpPr/>
          <p:nvPr/>
        </p:nvCxnSpPr>
        <p:spPr>
          <a:xfrm>
            <a:off x="5749814" y="365875"/>
            <a:ext cx="17779" cy="5988676"/>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6095999" y="2371040"/>
            <a:ext cx="6096000" cy="923330"/>
          </a:xfrm>
          <a:prstGeom prst="rect">
            <a:avLst/>
          </a:prstGeom>
        </p:spPr>
        <p:txBody>
          <a:bodyPr>
            <a:spAutoFit/>
          </a:bodyPr>
          <a:lstStyle/>
          <a:p>
            <a:pPr>
              <a:lnSpc>
                <a:spcPct val="150000"/>
              </a:lnSpc>
            </a:pPr>
            <a:r>
              <a:rPr lang="zh-CN" altLang="zh-CN" dirty="0" smtClean="0">
                <a:latin typeface="微软雅黑" panose="020B0503020204020204" pitchFamily="34" charset="-122"/>
                <a:ea typeface="微软雅黑" panose="020B0503020204020204" pitchFamily="34" charset="-122"/>
              </a:rPr>
              <a:t>一</a:t>
            </a:r>
            <a:r>
              <a:rPr lang="zh-CN" altLang="zh-CN" dirty="0">
                <a:latin typeface="微软雅黑" panose="020B0503020204020204" pitchFamily="34" charset="-122"/>
                <a:ea typeface="微软雅黑" panose="020B0503020204020204" pitchFamily="34" charset="-122"/>
              </a:rPr>
              <a:t>个能综合量化店内员工绩效考核的</a:t>
            </a:r>
            <a:r>
              <a:rPr lang="zh-CN" altLang="zh-CN" dirty="0" smtClean="0">
                <a:latin typeface="微软雅黑" panose="020B0503020204020204" pitchFamily="34" charset="-122"/>
                <a:ea typeface="微软雅黑" panose="020B0503020204020204" pitchFamily="34" charset="-122"/>
              </a:rPr>
              <a:t>系统</a:t>
            </a:r>
            <a:r>
              <a:rPr lang="zh-CN" altLang="en-US" dirty="0" smtClean="0">
                <a:latin typeface="微软雅黑" panose="020B0503020204020204" pitchFamily="34" charset="-122"/>
                <a:ea typeface="微软雅黑" panose="020B0503020204020204" pitchFamily="34" charset="-122"/>
              </a:rPr>
              <a:t>，</a:t>
            </a:r>
            <a:r>
              <a:rPr lang="zh-CN" altLang="en-US" dirty="0" smtClean="0">
                <a:solidFill>
                  <a:srgbClr val="000000"/>
                </a:solidFill>
                <a:latin typeface="Arial" panose="020B0604020202020204"/>
                <a:ea typeface="微软雅黑" panose="020B0503020204020204" pitchFamily="34" charset="-122"/>
              </a:rPr>
              <a:t>店</a:t>
            </a:r>
            <a:r>
              <a:rPr lang="zh-CN" altLang="en-US" dirty="0">
                <a:solidFill>
                  <a:srgbClr val="000000"/>
                </a:solidFill>
                <a:latin typeface="Arial" panose="020B0604020202020204"/>
                <a:ea typeface="微软雅黑" panose="020B0503020204020204" pitchFamily="34" charset="-122"/>
              </a:rPr>
              <a:t>内全员营销神器，实现手环即</a:t>
            </a:r>
            <a:r>
              <a:rPr lang="zh-CN" altLang="en-US" dirty="0" smtClean="0">
                <a:solidFill>
                  <a:srgbClr val="000000"/>
                </a:solidFill>
                <a:latin typeface="Arial" panose="020B0604020202020204"/>
                <a:ea typeface="微软雅黑" panose="020B0503020204020204" pitchFamily="34" charset="-122"/>
              </a:rPr>
              <a:t>营销。</a:t>
            </a:r>
            <a:endParaRPr lang="zh-CN" altLang="en-US" dirty="0">
              <a:solidFill>
                <a:srgbClr val="000000"/>
              </a:solidFill>
              <a:latin typeface="Arial" panose="020B0604020202020204"/>
              <a:ea typeface="微软雅黑" panose="020B0503020204020204" pitchFamily="34" charset="-122"/>
            </a:endParaRPr>
          </a:p>
        </p:txBody>
      </p:sp>
      <p:sp>
        <p:nvSpPr>
          <p:cNvPr id="8" name="矩形 7"/>
          <p:cNvSpPr/>
          <p:nvPr/>
        </p:nvSpPr>
        <p:spPr>
          <a:xfrm>
            <a:off x="6095999" y="1633274"/>
            <a:ext cx="1415772" cy="719556"/>
          </a:xfrm>
          <a:prstGeom prst="rect">
            <a:avLst/>
          </a:prstGeom>
        </p:spPr>
        <p:txBody>
          <a:bodyPr wrap="none">
            <a:spAutoFit/>
          </a:bodyPr>
          <a:lstStyle/>
          <a:p>
            <a:pPr>
              <a:lnSpc>
                <a:spcPct val="200000"/>
              </a:lnSpc>
            </a:pPr>
            <a:r>
              <a:rPr lang="zh-CN" altLang="zh-CN" sz="2400" b="1" dirty="0">
                <a:latin typeface="微软雅黑" panose="020B0503020204020204" pitchFamily="34" charset="-122"/>
                <a:ea typeface="微软雅黑" panose="020B0503020204020204" pitchFamily="34" charset="-122"/>
              </a:rPr>
              <a:t>拉客系统</a:t>
            </a:r>
            <a:endParaRPr lang="en-US" altLang="zh-CN" sz="2400" b="1" dirty="0">
              <a:latin typeface="微软雅黑" panose="020B0503020204020204" pitchFamily="34" charset="-122"/>
              <a:ea typeface="微软雅黑" panose="020B0503020204020204" pitchFamily="34" charset="-122"/>
            </a:endParaRPr>
          </a:p>
        </p:txBody>
      </p:sp>
      <p:sp>
        <p:nvSpPr>
          <p:cNvPr id="9" name="矩形 8"/>
          <p:cNvSpPr/>
          <p:nvPr/>
        </p:nvSpPr>
        <p:spPr>
          <a:xfrm>
            <a:off x="6095999" y="3312580"/>
            <a:ext cx="6096000" cy="1754326"/>
          </a:xfrm>
          <a:prstGeom prst="rect">
            <a:avLst/>
          </a:prstGeom>
        </p:spPr>
        <p:txBody>
          <a:bodyPr>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拉客手环</a:t>
            </a:r>
            <a:r>
              <a:rPr lang="zh-CN" altLang="en-US" sz="2000" dirty="0" smtClean="0">
                <a:latin typeface="微软雅黑" panose="020B0503020204020204" pitchFamily="34" charset="-122"/>
                <a:ea typeface="微软雅黑" panose="020B0503020204020204" pitchFamily="34" charset="-122"/>
              </a:rPr>
              <a:t>是</a:t>
            </a:r>
            <a:r>
              <a:rPr lang="zh-CN" altLang="zh-CN" dirty="0" smtClean="0">
                <a:latin typeface="微软雅黑" panose="020B0503020204020204" pitchFamily="34" charset="-122"/>
                <a:ea typeface="微软雅黑" panose="020B0503020204020204" pitchFamily="34" charset="-122"/>
              </a:rPr>
              <a:t>掌</a:t>
            </a:r>
            <a:r>
              <a:rPr lang="zh-CN" altLang="zh-CN" dirty="0">
                <a:latin typeface="微软雅黑" panose="020B0503020204020204" pitchFamily="34" charset="-122"/>
                <a:ea typeface="微软雅黑" panose="020B0503020204020204" pitchFamily="34" charset="-122"/>
              </a:rPr>
              <a:t>贝独创的产品，是一个能通过二维码绑定店铺服务员与推广内容，帮助商户调动员工积极性，让全体员工帮助门店完成拉粉、派券、派卡等营销推广功能，绩效挂钩到个人，实现店内员工服务量化管理的手环。</a:t>
            </a:r>
            <a:endParaRPr lang="zh-CN"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拉客系统</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966951" y="2767404"/>
            <a:ext cx="6096000" cy="2585323"/>
          </a:xfrm>
          <a:prstGeom prst="rect">
            <a:avLst/>
          </a:prstGeom>
        </p:spPr>
        <p:txBody>
          <a:bodyPr>
            <a:spAutoFit/>
          </a:bodyPr>
          <a:lstStyle/>
          <a:p>
            <a:pPr marL="285750" indent="-285750">
              <a:lnSpc>
                <a:spcPct val="150000"/>
              </a:lnSpc>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绑定</a:t>
            </a:r>
            <a:r>
              <a:rPr lang="zh-CN" altLang="en-US" dirty="0">
                <a:solidFill>
                  <a:srgbClr val="000000"/>
                </a:solidFill>
                <a:latin typeface="微软雅黑" panose="020B0503020204020204" pitchFamily="34" charset="-122"/>
                <a:ea typeface="微软雅黑" panose="020B0503020204020204" pitchFamily="34" charset="-122"/>
              </a:rPr>
              <a:t>推广内容：可以将公众号、优惠券、会员推广以及点餐点评等其中一项服务内容和指定员工绑定</a:t>
            </a:r>
            <a:endParaRPr lang="en-US" altLang="zh-CN"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量化</a:t>
            </a:r>
            <a:r>
              <a:rPr lang="zh-CN" altLang="en-US" dirty="0">
                <a:solidFill>
                  <a:srgbClr val="000000"/>
                </a:solidFill>
                <a:latin typeface="微软雅黑" panose="020B0503020204020204" pitchFamily="34" charset="-122"/>
                <a:ea typeface="微软雅黑" panose="020B0503020204020204" pitchFamily="34" charset="-122"/>
              </a:rPr>
              <a:t>绩效考核：商家可查看员工的自绑码之日起的所有推广业绩，以及每次推广的详细内容；</a:t>
            </a:r>
            <a:endParaRPr lang="zh-CN" altLang="en-US" dirty="0">
              <a:solidFill>
                <a:srgbClr val="00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solidFill>
                  <a:srgbClr val="000000"/>
                </a:solidFill>
                <a:latin typeface="微软雅黑" panose="020B0503020204020204" pitchFamily="34" charset="-122"/>
                <a:ea typeface="微软雅黑" panose="020B0503020204020204" pitchFamily="34" charset="-122"/>
              </a:rPr>
              <a:t>实时</a:t>
            </a:r>
            <a:r>
              <a:rPr lang="zh-CN" altLang="en-US" dirty="0">
                <a:solidFill>
                  <a:srgbClr val="000000"/>
                </a:solidFill>
                <a:latin typeface="微软雅黑" panose="020B0503020204020204" pitchFamily="34" charset="-122"/>
                <a:ea typeface="微软雅黑" panose="020B0503020204020204" pitchFamily="34" charset="-122"/>
              </a:rPr>
              <a:t>调整推广内容：可以对推广内容、绑定人员进行实时调整；</a:t>
            </a: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6401" y="3293559"/>
            <a:ext cx="1181100" cy="1181100"/>
          </a:xfrm>
          <a:prstGeom prst="rect">
            <a:avLst/>
          </a:prstGeom>
        </p:spPr>
      </p:pic>
      <p:pic>
        <p:nvPicPr>
          <p:cNvPr id="10" name="图片 9"/>
          <p:cNvPicPr>
            <a:picLocks noChangeAspect="1"/>
          </p:cNvPicPr>
          <p:nvPr/>
        </p:nvPicPr>
        <p:blipFill rotWithShape="1">
          <a:blip r:embed="rId2" cstate="print">
            <a:extLst>
              <a:ext uri="{28A0092B-C50C-407E-A947-70E740481C1C}">
                <a14:useLocalDpi xmlns:a14="http://schemas.microsoft.com/office/drawing/2010/main" val="0"/>
              </a:ext>
            </a:extLst>
          </a:blip>
          <a:srcRect l="38134" t="17742" r="36725" b="12068"/>
          <a:stretch>
            <a:fillRect/>
          </a:stretch>
        </p:blipFill>
        <p:spPr>
          <a:xfrm>
            <a:off x="2664967" y="3884109"/>
            <a:ext cx="1647818" cy="184167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p:cNvPicPr>
            <a:picLocks noChangeAspect="1"/>
          </p:cNvPicPr>
          <p:nvPr/>
        </p:nvPicPr>
        <p:blipFill rotWithShape="1">
          <a:blip r:embed="rId3" cstate="print">
            <a:extLst>
              <a:ext uri="{28A0092B-C50C-407E-A947-70E740481C1C}">
                <a14:useLocalDpi xmlns:a14="http://schemas.microsoft.com/office/drawing/2010/main" val="0"/>
              </a:ext>
            </a:extLst>
          </a:blip>
          <a:srcRect l="32622" t="7217" r="55459" b="55514"/>
          <a:stretch>
            <a:fillRect/>
          </a:stretch>
        </p:blipFill>
        <p:spPr>
          <a:xfrm>
            <a:off x="1956629" y="1392599"/>
            <a:ext cx="1603929" cy="17676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2" name="文本框 11"/>
          <p:cNvSpPr txBox="1"/>
          <p:nvPr/>
        </p:nvSpPr>
        <p:spPr>
          <a:xfrm>
            <a:off x="5207370" y="2295711"/>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3" name="矩形 12"/>
          <p:cNvSpPr/>
          <p:nvPr/>
        </p:nvSpPr>
        <p:spPr>
          <a:xfrm>
            <a:off x="5144636" y="2354098"/>
            <a:ext cx="62734"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4" name="圆角矩形 13"/>
          <p:cNvSpPr/>
          <p:nvPr/>
        </p:nvSpPr>
        <p:spPr>
          <a:xfrm>
            <a:off x="4876295" y="2812938"/>
            <a:ext cx="6186656" cy="253978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428965" y="167425"/>
            <a:ext cx="2421228" cy="54091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26210" y="112940"/>
            <a:ext cx="2031325" cy="646331"/>
          </a:xfrm>
          <a:prstGeom prst="rect">
            <a:avLst/>
          </a:prstGeom>
          <a:noFill/>
        </p:spPr>
        <p:txBody>
          <a:bodyPr wrap="none"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功能目录</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flipH="1">
            <a:off x="143664" y="167424"/>
            <a:ext cx="180351" cy="5409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22" descr="Z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25028" y="981155"/>
            <a:ext cx="1517650"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任意多边形 7"/>
          <p:cNvSpPr/>
          <p:nvPr/>
        </p:nvSpPr>
        <p:spPr>
          <a:xfrm>
            <a:off x="10277341" y="642670"/>
            <a:ext cx="1914659" cy="3013656"/>
          </a:xfrm>
          <a:custGeom>
            <a:avLst/>
            <a:gdLst>
              <a:gd name="connsiteX0" fmla="*/ 1506828 w 1654935"/>
              <a:gd name="connsiteY0" fmla="*/ 0 h 3013656"/>
              <a:gd name="connsiteX1" fmla="*/ 1654935 w 1654935"/>
              <a:gd name="connsiteY1" fmla="*/ 7479 h 3013656"/>
              <a:gd name="connsiteX2" fmla="*/ 1654935 w 1654935"/>
              <a:gd name="connsiteY2" fmla="*/ 3006177 h 3013656"/>
              <a:gd name="connsiteX3" fmla="*/ 1506828 w 1654935"/>
              <a:gd name="connsiteY3" fmla="*/ 3013656 h 3013656"/>
              <a:gd name="connsiteX4" fmla="*/ 0 w 1654935"/>
              <a:gd name="connsiteY4" fmla="*/ 1506828 h 3013656"/>
              <a:gd name="connsiteX5" fmla="*/ 1506828 w 1654935"/>
              <a:gd name="connsiteY5" fmla="*/ 0 h 301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4935" h="3013656">
                <a:moveTo>
                  <a:pt x="1506828" y="0"/>
                </a:moveTo>
                <a:lnTo>
                  <a:pt x="1654935" y="7479"/>
                </a:lnTo>
                <a:lnTo>
                  <a:pt x="1654935" y="3006177"/>
                </a:lnTo>
                <a:lnTo>
                  <a:pt x="1506828" y="3013656"/>
                </a:lnTo>
                <a:cubicBezTo>
                  <a:pt x="674630" y="3013656"/>
                  <a:pt x="0" y="2339026"/>
                  <a:pt x="0" y="1506828"/>
                </a:cubicBezTo>
                <a:cubicBezTo>
                  <a:pt x="0" y="674630"/>
                  <a:pt x="674630" y="0"/>
                  <a:pt x="1506828" y="0"/>
                </a:cubicBezTo>
                <a:close/>
              </a:path>
            </a:pathLst>
          </a:cu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0126662" y="502277"/>
            <a:ext cx="2065337" cy="3284113"/>
          </a:xfrm>
          <a:custGeom>
            <a:avLst/>
            <a:gdLst>
              <a:gd name="connsiteX0" fmla="*/ 1506828 w 1654935"/>
              <a:gd name="connsiteY0" fmla="*/ 0 h 3013656"/>
              <a:gd name="connsiteX1" fmla="*/ 1654935 w 1654935"/>
              <a:gd name="connsiteY1" fmla="*/ 7479 h 3013656"/>
              <a:gd name="connsiteX2" fmla="*/ 1654935 w 1654935"/>
              <a:gd name="connsiteY2" fmla="*/ 3006177 h 3013656"/>
              <a:gd name="connsiteX3" fmla="*/ 1506828 w 1654935"/>
              <a:gd name="connsiteY3" fmla="*/ 3013656 h 3013656"/>
              <a:gd name="connsiteX4" fmla="*/ 0 w 1654935"/>
              <a:gd name="connsiteY4" fmla="*/ 1506828 h 3013656"/>
              <a:gd name="connsiteX5" fmla="*/ 1506828 w 1654935"/>
              <a:gd name="connsiteY5" fmla="*/ 0 h 301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4935" h="3013656">
                <a:moveTo>
                  <a:pt x="1506828" y="0"/>
                </a:moveTo>
                <a:lnTo>
                  <a:pt x="1654935" y="7479"/>
                </a:lnTo>
                <a:lnTo>
                  <a:pt x="1654935" y="3006177"/>
                </a:lnTo>
                <a:lnTo>
                  <a:pt x="1506828" y="3013656"/>
                </a:lnTo>
                <a:cubicBezTo>
                  <a:pt x="674630" y="3013656"/>
                  <a:pt x="0" y="2339026"/>
                  <a:pt x="0" y="1506828"/>
                </a:cubicBezTo>
                <a:cubicBezTo>
                  <a:pt x="0" y="674630"/>
                  <a:pt x="674630" y="0"/>
                  <a:pt x="1506828" y="0"/>
                </a:cubicBezTo>
                <a:close/>
              </a:path>
            </a:pathLst>
          </a:custGeom>
          <a:noFill/>
          <a:ln>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a:off x="-12878" y="1249251"/>
            <a:ext cx="10410824" cy="0"/>
          </a:xfrm>
          <a:prstGeom prst="line">
            <a:avLst/>
          </a:prstGeom>
          <a:ln>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1017429" y="1249251"/>
            <a:ext cx="0" cy="1249251"/>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60988" y="2498502"/>
            <a:ext cx="1312882" cy="1312882"/>
            <a:chOff x="360988" y="2498502"/>
            <a:chExt cx="1312882" cy="1312882"/>
          </a:xfrm>
        </p:grpSpPr>
        <p:sp>
          <p:nvSpPr>
            <p:cNvPr id="17" name="椭圆 16"/>
            <p:cNvSpPr/>
            <p:nvPr/>
          </p:nvSpPr>
          <p:spPr>
            <a:xfrm>
              <a:off x="360988"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47616" y="2585586"/>
              <a:ext cx="1146220" cy="1174337"/>
              <a:chOff x="447616" y="2585586"/>
              <a:chExt cx="1146220" cy="1174337"/>
            </a:xfrm>
          </p:grpSpPr>
          <p:sp>
            <p:nvSpPr>
              <p:cNvPr id="16" name="椭圆 15"/>
              <p:cNvSpPr/>
              <p:nvPr/>
            </p:nvSpPr>
            <p:spPr>
              <a:xfrm>
                <a:off x="447616"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hlinkClick r:id="rId2" action="ppaction://hlinksldjump"/>
              </p:cNvPr>
              <p:cNvSpPr txBox="1"/>
              <p:nvPr/>
            </p:nvSpPr>
            <p:spPr>
              <a:xfrm>
                <a:off x="631833" y="2768472"/>
                <a:ext cx="800219" cy="830997"/>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融合</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r>
                  <a:rPr lang="zh-CN" altLang="en-US" sz="2400" b="1" dirty="0" smtClean="0">
                    <a:solidFill>
                      <a:schemeClr val="bg1"/>
                    </a:solidFill>
                    <a:latin typeface="微软雅黑" panose="020B0503020204020204" pitchFamily="34" charset="-122"/>
                    <a:ea typeface="微软雅黑" panose="020B0503020204020204" pitchFamily="34" charset="-122"/>
                  </a:rPr>
                  <a:t>支付</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cxnSp>
        <p:nvCxnSpPr>
          <p:cNvPr id="25" name="直接连接符 24"/>
          <p:cNvCxnSpPr/>
          <p:nvPr/>
        </p:nvCxnSpPr>
        <p:spPr>
          <a:xfrm flipH="1">
            <a:off x="10732" y="1131192"/>
            <a:ext cx="2565043" cy="0"/>
          </a:xfrm>
          <a:prstGeom prst="line">
            <a:avLst/>
          </a:prstGeom>
          <a:ln>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 y="1038893"/>
            <a:ext cx="1902930" cy="0"/>
          </a:xfrm>
          <a:prstGeom prst="line">
            <a:avLst/>
          </a:prstGeom>
          <a:ln>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0537" y="936075"/>
            <a:ext cx="1143878" cy="0"/>
          </a:xfrm>
          <a:prstGeom prst="line">
            <a:avLst/>
          </a:prstGeom>
          <a:ln>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40" name="直接连接符 39"/>
          <p:cNvCxnSpPr>
            <a:endCxn id="41" idx="0"/>
          </p:cNvCxnSpPr>
          <p:nvPr/>
        </p:nvCxnSpPr>
        <p:spPr>
          <a:xfrm flipH="1">
            <a:off x="4147858" y="1249251"/>
            <a:ext cx="8274" cy="175063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3491417" y="2999885"/>
            <a:ext cx="1312882" cy="1312882"/>
            <a:chOff x="3757270" y="2498502"/>
            <a:chExt cx="1312882" cy="1312882"/>
          </a:xfrm>
        </p:grpSpPr>
        <p:sp>
          <p:nvSpPr>
            <p:cNvPr id="37" name="椭圆 36"/>
            <p:cNvSpPr/>
            <p:nvPr/>
          </p:nvSpPr>
          <p:spPr>
            <a:xfrm>
              <a:off x="3843898"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57270"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hlinkClick r:id="rId3" action="ppaction://hlinksldjump"/>
            </p:cNvPr>
            <p:cNvSpPr txBox="1"/>
            <p:nvPr/>
          </p:nvSpPr>
          <p:spPr>
            <a:xfrm>
              <a:off x="4028115" y="2768472"/>
              <a:ext cx="800219" cy="830997"/>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会员</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r>
                <a:rPr lang="zh-CN" altLang="en-US" sz="2400" b="1" dirty="0" smtClean="0">
                  <a:solidFill>
                    <a:schemeClr val="bg1"/>
                  </a:solidFill>
                  <a:latin typeface="微软雅黑" panose="020B0503020204020204" pitchFamily="34" charset="-122"/>
                  <a:ea typeface="微软雅黑" panose="020B0503020204020204" pitchFamily="34" charset="-122"/>
                </a:rPr>
                <a:t>系统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5329308" y="1248099"/>
            <a:ext cx="1312882" cy="2562133"/>
            <a:chOff x="670083" y="1249251"/>
            <a:chExt cx="1312882" cy="2562133"/>
          </a:xfrm>
        </p:grpSpPr>
        <p:sp>
          <p:nvSpPr>
            <p:cNvPr id="43" name="椭圆 42"/>
            <p:cNvSpPr/>
            <p:nvPr/>
          </p:nvSpPr>
          <p:spPr>
            <a:xfrm>
              <a:off x="756711"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670083" y="1249251"/>
              <a:ext cx="1312882" cy="2562133"/>
              <a:chOff x="670083" y="1249251"/>
              <a:chExt cx="1312882" cy="2562133"/>
            </a:xfrm>
          </p:grpSpPr>
          <p:cxnSp>
            <p:nvCxnSpPr>
              <p:cNvPr id="46" name="直接连接符 45"/>
              <p:cNvCxnSpPr/>
              <p:nvPr/>
            </p:nvCxnSpPr>
            <p:spPr>
              <a:xfrm>
                <a:off x="1326524" y="1249251"/>
                <a:ext cx="0" cy="124925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70083"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hlinkClick r:id="rId4" action="ppaction://hlinksldjump"/>
            </p:cNvPr>
            <p:cNvSpPr txBox="1"/>
            <p:nvPr/>
          </p:nvSpPr>
          <p:spPr>
            <a:xfrm>
              <a:off x="794935" y="2954289"/>
              <a:ext cx="1107996"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储值卡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cxnSp>
        <p:nvCxnSpPr>
          <p:cNvPr id="48" name="直接连接符 47"/>
          <p:cNvCxnSpPr/>
          <p:nvPr/>
        </p:nvCxnSpPr>
        <p:spPr>
          <a:xfrm>
            <a:off x="2541098" y="1248098"/>
            <a:ext cx="0" cy="27314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1884657" y="4031850"/>
            <a:ext cx="1312882" cy="1312882"/>
            <a:chOff x="3757270" y="2498502"/>
            <a:chExt cx="1312882" cy="1312882"/>
          </a:xfrm>
        </p:grpSpPr>
        <p:sp>
          <p:nvSpPr>
            <p:cNvPr id="53" name="椭圆 52"/>
            <p:cNvSpPr/>
            <p:nvPr/>
          </p:nvSpPr>
          <p:spPr>
            <a:xfrm>
              <a:off x="3843898"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57270"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hlinkClick r:id="rId5" action="ppaction://hlinksldjump"/>
            </p:cNvPr>
            <p:cNvSpPr txBox="1"/>
            <p:nvPr/>
          </p:nvSpPr>
          <p:spPr>
            <a:xfrm>
              <a:off x="3843898" y="2924110"/>
              <a:ext cx="1107996"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优惠券</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6752076" y="3796202"/>
            <a:ext cx="1312882" cy="1312882"/>
            <a:chOff x="3757270" y="2498502"/>
            <a:chExt cx="1312882" cy="1312882"/>
          </a:xfrm>
        </p:grpSpPr>
        <p:sp>
          <p:nvSpPr>
            <p:cNvPr id="58" name="椭圆 57"/>
            <p:cNvSpPr/>
            <p:nvPr/>
          </p:nvSpPr>
          <p:spPr>
            <a:xfrm>
              <a:off x="3843898"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757270"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hlinkClick r:id="rId6" action="ppaction://hlinksldjump"/>
            </p:cNvPr>
            <p:cNvSpPr txBox="1"/>
            <p:nvPr/>
          </p:nvSpPr>
          <p:spPr>
            <a:xfrm>
              <a:off x="3843898" y="2933313"/>
              <a:ext cx="1107996"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微商城</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p:nvPr/>
        </p:nvCxnSpPr>
        <p:spPr>
          <a:xfrm>
            <a:off x="7404380" y="1248098"/>
            <a:ext cx="0" cy="2488223"/>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9012094" y="1270548"/>
            <a:ext cx="0" cy="1682589"/>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433076" y="2962522"/>
            <a:ext cx="1312882" cy="1312882"/>
            <a:chOff x="3757270" y="2498502"/>
            <a:chExt cx="1312882" cy="1312882"/>
          </a:xfrm>
        </p:grpSpPr>
        <p:sp>
          <p:nvSpPr>
            <p:cNvPr id="66" name="椭圆 65"/>
            <p:cNvSpPr/>
            <p:nvPr/>
          </p:nvSpPr>
          <p:spPr>
            <a:xfrm>
              <a:off x="3843898"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757270"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hlinkClick r:id="rId7" action="ppaction://hlinksldjump"/>
            </p:cNvPr>
            <p:cNvSpPr txBox="1"/>
            <p:nvPr/>
          </p:nvSpPr>
          <p:spPr>
            <a:xfrm>
              <a:off x="4016898" y="2770096"/>
              <a:ext cx="800219" cy="830997"/>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拉客</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系统</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sp>
        <p:nvSpPr>
          <p:cNvPr id="6" name="等腰三角形 5"/>
          <p:cNvSpPr/>
          <p:nvPr/>
        </p:nvSpPr>
        <p:spPr>
          <a:xfrm>
            <a:off x="723095" y="4552841"/>
            <a:ext cx="188226" cy="167425"/>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9637461">
            <a:off x="3413867" y="2291480"/>
            <a:ext cx="324079" cy="199472"/>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2034519">
            <a:off x="7044965" y="5719108"/>
            <a:ext cx="247319" cy="194640"/>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8195255">
            <a:off x="4923344" y="4756186"/>
            <a:ext cx="356758" cy="28521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933402">
            <a:off x="9674589" y="4848216"/>
            <a:ext cx="239642" cy="223756"/>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10308398">
            <a:off x="6759931" y="2112707"/>
            <a:ext cx="273464" cy="214051"/>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1" y="5772140"/>
            <a:ext cx="12138128" cy="1031019"/>
            <a:chOff x="-53872" y="5761183"/>
            <a:chExt cx="12192000" cy="1031019"/>
          </a:xfrm>
        </p:grpSpPr>
        <p:sp>
          <p:nvSpPr>
            <p:cNvPr id="62" name="矩形 61"/>
            <p:cNvSpPr/>
            <p:nvPr/>
          </p:nvSpPr>
          <p:spPr>
            <a:xfrm>
              <a:off x="-53872" y="5761183"/>
              <a:ext cx="12192000" cy="10310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90429" y="6016317"/>
              <a:ext cx="6624346" cy="369332"/>
            </a:xfrm>
            <a:prstGeom prst="rect">
              <a:avLst/>
            </a:prstGeom>
            <a:noFill/>
          </p:spPr>
          <p:txBody>
            <a:bodyPr wrap="none" rtlCol="0">
              <a:spAutoFit/>
            </a:bodyPr>
            <a:lstStyle/>
            <a:p>
              <a:r>
                <a:rPr lang="en-US" altLang="zh-CN" b="1" dirty="0" smtClean="0">
                  <a:solidFill>
                    <a:schemeClr val="accent5"/>
                  </a:solidFill>
                  <a:latin typeface="微软雅黑" panose="020B0503020204020204" pitchFamily="34" charset="-122"/>
                  <a:ea typeface="微软雅黑" panose="020B0503020204020204" pitchFamily="34" charset="-122"/>
                </a:rPr>
                <a:t>Ps:</a:t>
              </a:r>
              <a:r>
                <a:rPr lang="zh-CN" altLang="en-US" sz="1600" dirty="0" smtClean="0">
                  <a:solidFill>
                    <a:schemeClr val="accent5"/>
                  </a:solidFill>
                  <a:latin typeface="微软雅黑" panose="020B0503020204020204" pitchFamily="34" charset="-122"/>
                  <a:ea typeface="微软雅黑" panose="020B0503020204020204" pitchFamily="34" charset="-122"/>
                </a:rPr>
                <a:t>全屏状态下可点击相对应的功能，即会跳转都相对应的功能页面。</a:t>
              </a:r>
              <a:endParaRPr lang="zh-CN" altLang="en-US" sz="1600" dirty="0">
                <a:solidFill>
                  <a:schemeClr val="accent5"/>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0000" r="-20000"/>
          </a:stretch>
        </a:blipFill>
        <a:effectLst/>
      </p:bgPr>
    </p:bg>
    <p:spTree>
      <p:nvGrpSpPr>
        <p:cNvPr id="1" name=""/>
        <p:cNvGrpSpPr/>
        <p:nvPr/>
      </p:nvGrpSpPr>
      <p:grpSpPr>
        <a:xfrm>
          <a:off x="0" y="0"/>
          <a:ext cx="0" cy="0"/>
          <a:chOff x="0" y="0"/>
          <a:chExt cx="0" cy="0"/>
        </a:xfrm>
      </p:grpSpPr>
      <p:sp>
        <p:nvSpPr>
          <p:cNvPr id="22" name="矩形 21"/>
          <p:cNvSpPr/>
          <p:nvPr/>
        </p:nvSpPr>
        <p:spPr>
          <a:xfrm>
            <a:off x="0" y="1"/>
            <a:ext cx="12192000" cy="642655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拉客系统</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47109" y="1305252"/>
            <a:ext cx="10404195" cy="1200329"/>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某餐厅</a:t>
            </a:r>
            <a:r>
              <a:rPr lang="en-US" altLang="zh-CN" sz="1600" dirty="0">
                <a:solidFill>
                  <a:schemeClr val="bg1"/>
                </a:solidFill>
                <a:latin typeface="微软雅黑" panose="020B0503020204020204" pitchFamily="34" charset="-122"/>
                <a:ea typeface="微软雅黑" panose="020B0503020204020204" pitchFamily="34" charset="-122"/>
              </a:rPr>
              <a:t>A</a:t>
            </a:r>
            <a:r>
              <a:rPr lang="zh-CN" altLang="en-US" sz="1600" dirty="0">
                <a:solidFill>
                  <a:schemeClr val="bg1"/>
                </a:solidFill>
                <a:latin typeface="微软雅黑" panose="020B0503020204020204" pitchFamily="34" charset="-122"/>
                <a:ea typeface="微软雅黑" panose="020B0503020204020204" pitchFamily="34" charset="-122"/>
              </a:rPr>
              <a:t>刚搭建好微信公众平台，急于吸粉，用了掌贝后，除了微信支付默认吸粉外，拉客手环成了吸粉神器，服务员在顾客点餐和酒水服务区间让顾客扫描拉客手环，不仅吸了粉，一定的奖励机制还调动了服务员的积极性，提升了餐厅的服务。</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7107" y="2936394"/>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7109" y="854045"/>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898622" y="254487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98242" y="2370791"/>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拉客手环充分调动员工积极性，轻松吸粉。</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33637" y="2846692"/>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47107" y="3366590"/>
            <a:ext cx="10404195" cy="78752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某新开</a:t>
            </a:r>
            <a:r>
              <a:rPr lang="zh-CN" altLang="en-US" sz="1600">
                <a:solidFill>
                  <a:schemeClr val="bg1"/>
                </a:solidFill>
                <a:latin typeface="微软雅黑" panose="020B0503020204020204" pitchFamily="34" charset="-122"/>
                <a:ea typeface="微软雅黑" panose="020B0503020204020204" pitchFamily="34" charset="-122"/>
              </a:rPr>
              <a:t>面包店</a:t>
            </a:r>
            <a:r>
              <a:rPr lang="en-US" altLang="zh-CN" sz="1600" smtClean="0">
                <a:solidFill>
                  <a:schemeClr val="bg1"/>
                </a:solidFill>
                <a:latin typeface="微软雅黑" panose="020B0503020204020204" pitchFamily="34" charset="-122"/>
                <a:ea typeface="微软雅黑" panose="020B0503020204020204" pitchFamily="34" charset="-122"/>
              </a:rPr>
              <a:t>B</a:t>
            </a:r>
            <a:r>
              <a:rPr lang="zh-CN" altLang="en-US" sz="1600" smtClean="0">
                <a:solidFill>
                  <a:schemeClr val="bg1"/>
                </a:solidFill>
                <a:latin typeface="微软雅黑" panose="020B0503020204020204" pitchFamily="34" charset="-122"/>
                <a:ea typeface="微软雅黑" panose="020B0503020204020204" pitchFamily="34" charset="-122"/>
              </a:rPr>
              <a:t>用</a:t>
            </a:r>
            <a:r>
              <a:rPr lang="zh-CN" altLang="en-US" sz="1600" dirty="0">
                <a:solidFill>
                  <a:schemeClr val="bg1"/>
                </a:solidFill>
                <a:latin typeface="微软雅黑" panose="020B0503020204020204" pitchFamily="34" charset="-122"/>
                <a:ea typeface="微软雅黑" panose="020B0503020204020204" pitchFamily="34" charset="-122"/>
              </a:rPr>
              <a:t>掌贝制作了自己的会员卡和优惠券，除了线上的软文和</a:t>
            </a:r>
            <a:r>
              <a:rPr lang="en-US" altLang="zh-CN" sz="1600" dirty="0" err="1">
                <a:solidFill>
                  <a:schemeClr val="bg1"/>
                </a:solidFill>
                <a:latin typeface="微软雅黑" panose="020B0503020204020204" pitchFamily="34" charset="-122"/>
                <a:ea typeface="微软雅黑" panose="020B0503020204020204" pitchFamily="34" charset="-122"/>
              </a:rPr>
              <a:t>H5</a:t>
            </a:r>
            <a:r>
              <a:rPr lang="zh-CN" altLang="en-US" sz="1600" dirty="0">
                <a:solidFill>
                  <a:schemeClr val="bg1"/>
                </a:solidFill>
                <a:latin typeface="微软雅黑" panose="020B0503020204020204" pitchFamily="34" charset="-122"/>
                <a:ea typeface="微软雅黑" panose="020B0503020204020204" pitchFamily="34" charset="-122"/>
              </a:rPr>
              <a:t>页面推送，线下使用拉客手环来派券，新兴的派券方式引来客户好奇，领卡券的过程有一个很好的互动体验，派送的优惠券带来顾客的二次消费。</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a:off x="898622" y="4205457"/>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98243" y="4031374"/>
            <a:ext cx="6096000" cy="418191"/>
          </a:xfrm>
          <a:prstGeom prst="rect">
            <a:avLst/>
          </a:prstGeom>
        </p:spPr>
        <p:txBody>
          <a:bodyPr>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拉客手环增加了新的派券渠道，派券方便。</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633637" y="4507585"/>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47107" y="4981311"/>
            <a:ext cx="10404195" cy="78752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某砂锅店</a:t>
            </a:r>
            <a:r>
              <a:rPr lang="en-US" altLang="zh-CN" sz="1600" dirty="0">
                <a:solidFill>
                  <a:schemeClr val="bg1"/>
                </a:solidFill>
                <a:latin typeface="微软雅黑" panose="020B0503020204020204" pitchFamily="34" charset="-122"/>
                <a:ea typeface="微软雅黑" panose="020B0503020204020204" pitchFamily="34" charset="-122"/>
              </a:rPr>
              <a:t>C</a:t>
            </a:r>
            <a:r>
              <a:rPr lang="zh-CN" altLang="en-US" sz="1600" dirty="0">
                <a:solidFill>
                  <a:schemeClr val="bg1"/>
                </a:solidFill>
                <a:latin typeface="微软雅黑" panose="020B0503020204020204" pitchFamily="34" charset="-122"/>
                <a:ea typeface="微软雅黑" panose="020B0503020204020204" pitchFamily="34" charset="-122"/>
              </a:rPr>
              <a:t>特别想知道顾客对店内服务员的评价，好知道店内的服务水平如何，采用掌贝拉客手环，服务员在顾客结账后让顾客扫描拉客手环，顾客在微信中对服务员打分和评价，老板在后台可清晰地看到客户评价</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47107" y="4530104"/>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场景三</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20" name="等腰三角形 19"/>
          <p:cNvSpPr/>
          <p:nvPr/>
        </p:nvSpPr>
        <p:spPr>
          <a:xfrm rot="5400000">
            <a:off x="898622" y="5846667"/>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98242" y="5672584"/>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拉客手环可收集顾客对服务员的评价，便于商户定时检验服务员的服务水平。</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415772"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智能小二</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p:nvPr/>
        </p:nvPicPr>
        <p:blipFill>
          <a:blip r:embed="rId1" cstate="print"/>
          <a:stretch>
            <a:fillRect/>
          </a:stretch>
        </p:blipFill>
        <p:spPr>
          <a:xfrm>
            <a:off x="2501319" y="90153"/>
            <a:ext cx="3327974" cy="6264702"/>
          </a:xfrm>
          <a:prstGeom prst="rect">
            <a:avLst/>
          </a:prstGeom>
          <a:effectLst>
            <a:outerShdw blurRad="50800" dist="38100" dir="2700000" algn="tl" rotWithShape="0">
              <a:prstClr val="black">
                <a:alpha val="40000"/>
              </a:prstClr>
            </a:outerShdw>
          </a:effectLst>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3874" y="2293009"/>
            <a:ext cx="1536260" cy="1536260"/>
          </a:xfrm>
          <a:prstGeom prst="rect">
            <a:avLst/>
          </a:prstGeom>
        </p:spPr>
      </p:pic>
      <p:cxnSp>
        <p:nvCxnSpPr>
          <p:cNvPr id="7" name="直接连接符 6"/>
          <p:cNvCxnSpPr/>
          <p:nvPr/>
        </p:nvCxnSpPr>
        <p:spPr>
          <a:xfrm>
            <a:off x="6400479" y="60359"/>
            <a:ext cx="18744" cy="6313788"/>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6590158" y="2462937"/>
            <a:ext cx="5424041" cy="3416320"/>
          </a:xfrm>
          <a:prstGeom prst="rect">
            <a:avLst/>
          </a:prstGeom>
        </p:spPr>
        <p:txBody>
          <a:bodyPr wrap="square">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属于</a:t>
            </a:r>
            <a:r>
              <a:rPr lang="zh-CN" altLang="en-US" dirty="0">
                <a:latin typeface="微软雅黑" panose="020B0503020204020204" pitchFamily="34" charset="-122"/>
                <a:ea typeface="微软雅黑" panose="020B0503020204020204" pitchFamily="34" charset="-122"/>
              </a:rPr>
              <a:t>客户</a:t>
            </a:r>
            <a:r>
              <a:rPr lang="zh-CN" altLang="en-US" dirty="0" smtClean="0">
                <a:latin typeface="微软雅黑" panose="020B0503020204020204" pitchFamily="34" charset="-122"/>
                <a:ea typeface="微软雅黑" panose="020B0503020204020204" pitchFamily="34" charset="-122"/>
              </a:rPr>
              <a:t>的</a:t>
            </a:r>
            <a:r>
              <a:rPr lang="zh-CN" altLang="en-US" dirty="0">
                <a:latin typeface="微软雅黑" panose="020B0503020204020204" pitchFamily="34" charset="-122"/>
                <a:ea typeface="微软雅黑" panose="020B0503020204020204" pitchFamily="34" charset="-122"/>
              </a:rPr>
              <a:t>贴心服务员，用智能化、标准化的服务代替了人力，能为顾客带来更优质、更高效、更有参与感的服务，为商户则带来更省心、更省力、更省时的互联网化管理</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商家可通过智能小二，让用户扫描智能小二的二维码，在店铺里自助地完成</a:t>
            </a:r>
            <a:r>
              <a:rPr lang="zh-CN" altLang="en-US" dirty="0">
                <a:solidFill>
                  <a:srgbClr val="FF0000"/>
                </a:solidFill>
                <a:latin typeface="微软雅黑" panose="020B0503020204020204" pitchFamily="34" charset="-122"/>
                <a:ea typeface="微软雅黑" panose="020B0503020204020204" pitchFamily="34" charset="-122"/>
              </a:rPr>
              <a:t>点餐</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点评</a:t>
            </a:r>
            <a:r>
              <a:rPr lang="zh-CN" altLang="en-US" dirty="0">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领取</a:t>
            </a:r>
            <a:r>
              <a:rPr lang="zh-CN" altLang="en-US" dirty="0" smtClean="0">
                <a:solidFill>
                  <a:srgbClr val="FF0000"/>
                </a:solidFill>
                <a:latin typeface="微软雅黑" panose="020B0503020204020204" pitchFamily="34" charset="-122"/>
                <a:ea typeface="微软雅黑" panose="020B0503020204020204" pitchFamily="34" charset="-122"/>
              </a:rPr>
              <a:t>优惠券、注册会员</a:t>
            </a:r>
            <a:r>
              <a:rPr lang="zh-CN" altLang="en-US" dirty="0" smtClean="0">
                <a:latin typeface="微软雅黑" panose="020B0503020204020204" pitchFamily="34" charset="-122"/>
                <a:ea typeface="微软雅黑" panose="020B0503020204020204" pitchFamily="34" charset="-122"/>
              </a:rPr>
              <a:t>等</a:t>
            </a:r>
            <a:r>
              <a:rPr lang="zh-CN" altLang="en-US" dirty="0">
                <a:latin typeface="微软雅黑" panose="020B0503020204020204" pitchFamily="34" charset="-122"/>
                <a:ea typeface="微软雅黑" panose="020B0503020204020204" pitchFamily="34" charset="-122"/>
              </a:rPr>
              <a:t>服务，实现餐厅的自助化。</a:t>
            </a:r>
            <a:endParaRPr lang="zh-CN" altLang="en-US"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6590159" y="1831344"/>
            <a:ext cx="1415772" cy="461665"/>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智能小二</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智能小二</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4763077" y="668714"/>
            <a:ext cx="6954729" cy="5679533"/>
            <a:chOff x="4698682" y="838744"/>
            <a:chExt cx="6954729" cy="5679533"/>
          </a:xfrm>
        </p:grpSpPr>
        <p:grpSp>
          <p:nvGrpSpPr>
            <p:cNvPr id="16" name="组合 15"/>
            <p:cNvGrpSpPr/>
            <p:nvPr/>
          </p:nvGrpSpPr>
          <p:grpSpPr>
            <a:xfrm>
              <a:off x="4698682" y="838744"/>
              <a:ext cx="1407899" cy="923622"/>
              <a:chOff x="539762" y="770580"/>
              <a:chExt cx="1407899" cy="923622"/>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0206" y="770580"/>
                <a:ext cx="580267" cy="580267"/>
              </a:xfrm>
              <a:prstGeom prst="rect">
                <a:avLst/>
              </a:prstGeom>
            </p:spPr>
          </p:pic>
          <p:sp>
            <p:nvSpPr>
              <p:cNvPr id="6" name="文本框 5"/>
              <p:cNvSpPr txBox="1"/>
              <p:nvPr/>
            </p:nvSpPr>
            <p:spPr>
              <a:xfrm>
                <a:off x="539762" y="1324870"/>
                <a:ext cx="1407899" cy="369332"/>
              </a:xfrm>
              <a:prstGeom prst="rect">
                <a:avLst/>
              </a:prstGeom>
              <a:noFill/>
            </p:spPr>
            <p:txBody>
              <a:bodyPr wrap="square" rtlCol="0">
                <a:spAutoFit/>
              </a:bodyPr>
              <a:lstStyle/>
              <a:p>
                <a:r>
                  <a:rPr lang="zh-CN" altLang="en-US" b="1" dirty="0" smtClean="0">
                    <a:solidFill>
                      <a:schemeClr val="accent1"/>
                    </a:solidFill>
                    <a:latin typeface="微软雅黑" panose="020B0503020204020204" pitchFamily="34" charset="-122"/>
                    <a:ea typeface="微软雅黑" panose="020B0503020204020204" pitchFamily="34" charset="-122"/>
                  </a:rPr>
                  <a:t>呼叫店员</a:t>
                </a:r>
                <a:endParaRPr lang="zh-CN" altLang="en-US" b="1" dirty="0">
                  <a:solidFill>
                    <a:schemeClr val="accent1"/>
                  </a:solidFill>
                  <a:latin typeface="微软雅黑" panose="020B0503020204020204" pitchFamily="34" charset="-122"/>
                  <a:ea typeface="微软雅黑" panose="020B0503020204020204" pitchFamily="34" charset="-122"/>
                </a:endParaRPr>
              </a:p>
            </p:txBody>
          </p:sp>
        </p:grpSp>
        <p:sp>
          <p:nvSpPr>
            <p:cNvPr id="7" name="矩形 6"/>
            <p:cNvSpPr/>
            <p:nvPr/>
          </p:nvSpPr>
          <p:spPr>
            <a:xfrm>
              <a:off x="5842015" y="1136667"/>
              <a:ext cx="5614283" cy="461665"/>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用户</a:t>
              </a:r>
              <a:r>
                <a:rPr lang="zh-CN" altLang="en-US" sz="1600" dirty="0">
                  <a:latin typeface="微软雅黑" panose="020B0503020204020204" pitchFamily="34" charset="-122"/>
                  <a:ea typeface="微软雅黑" panose="020B0503020204020204" pitchFamily="34" charset="-122"/>
                </a:rPr>
                <a:t>不用离席</a:t>
              </a:r>
              <a:r>
                <a:rPr lang="zh-CN" altLang="en-US" sz="1600" dirty="0" smtClean="0">
                  <a:latin typeface="微软雅黑" panose="020B0503020204020204" pitchFamily="34" charset="-122"/>
                  <a:ea typeface="微软雅黑" panose="020B0503020204020204" pitchFamily="34" charset="-122"/>
                </a:rPr>
                <a:t>，随时</a:t>
              </a:r>
              <a:r>
                <a:rPr lang="zh-CN" altLang="en-US" sz="1600" dirty="0">
                  <a:latin typeface="微软雅黑" panose="020B0503020204020204" pitchFamily="34" charset="-122"/>
                  <a:ea typeface="微软雅黑" panose="020B0503020204020204" pitchFamily="34" charset="-122"/>
                </a:rPr>
                <a:t>直接呼唤店员</a:t>
              </a:r>
              <a:r>
                <a:rPr lang="zh-CN" altLang="en-US" sz="1600" dirty="0" smtClean="0">
                  <a:latin typeface="微软雅黑" panose="020B0503020204020204" pitchFamily="34" charset="-122"/>
                  <a:ea typeface="微软雅黑" panose="020B0503020204020204" pitchFamily="34" charset="-122"/>
                </a:rPr>
                <a:t>上前服务，提高</a:t>
              </a:r>
              <a:r>
                <a:rPr lang="zh-CN" altLang="en-US" sz="1600" dirty="0">
                  <a:latin typeface="微软雅黑" panose="020B0503020204020204" pitchFamily="34" charset="-122"/>
                  <a:ea typeface="微软雅黑" panose="020B0503020204020204" pitchFamily="34" charset="-122"/>
                </a:rPr>
                <a:t>服务</a:t>
              </a:r>
              <a:r>
                <a:rPr lang="zh-CN" altLang="en-US" sz="1600" dirty="0" smtClean="0">
                  <a:latin typeface="微软雅黑" panose="020B0503020204020204" pitchFamily="34" charset="-122"/>
                  <a:ea typeface="微软雅黑" panose="020B0503020204020204" pitchFamily="34" charset="-122"/>
                </a:rPr>
                <a:t>体验。</a:t>
              </a:r>
              <a:endParaRPr lang="en-US" altLang="zh-CN" sz="1600" dirty="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5842015" y="2133975"/>
              <a:ext cx="5767263" cy="461665"/>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用户</a:t>
              </a:r>
              <a:r>
                <a:rPr lang="zh-CN" altLang="en-US" sz="1600" dirty="0">
                  <a:latin typeface="微软雅黑" panose="020B0503020204020204" pitchFamily="34" charset="-122"/>
                  <a:ea typeface="微软雅黑" panose="020B0503020204020204" pitchFamily="34" charset="-122"/>
                </a:rPr>
                <a:t>自主手机端下单，无需服务员上座点餐，减少</a:t>
              </a:r>
              <a:r>
                <a:rPr lang="zh-CN" altLang="en-US" sz="1600" dirty="0" smtClean="0">
                  <a:latin typeface="微软雅黑" panose="020B0503020204020204" pitchFamily="34" charset="-122"/>
                  <a:ea typeface="微软雅黑" panose="020B0503020204020204" pitchFamily="34" charset="-122"/>
                </a:rPr>
                <a:t>等待时间。</a:t>
              </a:r>
              <a:endParaRPr lang="zh-CN" altLang="en-US" sz="16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4936912" y="2033488"/>
              <a:ext cx="646331" cy="949071"/>
              <a:chOff x="760116" y="2004474"/>
              <a:chExt cx="646331" cy="949071"/>
            </a:xfrm>
          </p:grpSpPr>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797" y="2004474"/>
                <a:ext cx="580266" cy="594419"/>
              </a:xfrm>
              <a:prstGeom prst="rect">
                <a:avLst/>
              </a:prstGeom>
            </p:spPr>
          </p:pic>
          <p:sp>
            <p:nvSpPr>
              <p:cNvPr id="10" name="矩形 9"/>
              <p:cNvSpPr/>
              <p:nvPr/>
            </p:nvSpPr>
            <p:spPr>
              <a:xfrm>
                <a:off x="760116" y="2584213"/>
                <a:ext cx="646331" cy="369332"/>
              </a:xfrm>
              <a:prstGeom prst="rect">
                <a:avLst/>
              </a:prstGeom>
            </p:spPr>
            <p:txBody>
              <a:bodyPr wrap="none">
                <a:spAutoFit/>
              </a:bodyPr>
              <a:lstStyle/>
              <a:p>
                <a:r>
                  <a:rPr lang="zh-CN" altLang="en-US" b="1" dirty="0">
                    <a:solidFill>
                      <a:srgbClr val="FFC000"/>
                    </a:solidFill>
                    <a:latin typeface="微软雅黑" panose="020B0503020204020204" pitchFamily="34" charset="-122"/>
                    <a:ea typeface="微软雅黑" panose="020B0503020204020204" pitchFamily="34" charset="-122"/>
                  </a:rPr>
                  <a:t>点餐</a:t>
                </a:r>
                <a:endParaRPr lang="zh-CN" altLang="en-US" dirty="0"/>
              </a:p>
            </p:txBody>
          </p:sp>
        </p:grpSp>
        <p:sp>
          <p:nvSpPr>
            <p:cNvPr id="11" name="矩形 10"/>
            <p:cNvSpPr/>
            <p:nvPr/>
          </p:nvSpPr>
          <p:spPr>
            <a:xfrm>
              <a:off x="5842015" y="3163932"/>
              <a:ext cx="5614283" cy="830997"/>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顾客用传统线下点餐消费完，无需现金，无需离席，直接用买单功能微信支付。</a:t>
              </a:r>
              <a:endParaRPr lang="zh-CN" altLang="en-US" sz="1600" dirty="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4947207" y="3162387"/>
              <a:ext cx="664104" cy="960802"/>
              <a:chOff x="785764" y="3243341"/>
              <a:chExt cx="664104" cy="960802"/>
            </a:xfrm>
          </p:grpSpPr>
          <p:sp>
            <p:nvSpPr>
              <p:cNvPr id="12" name="矩形 11"/>
              <p:cNvSpPr/>
              <p:nvPr/>
            </p:nvSpPr>
            <p:spPr>
              <a:xfrm>
                <a:off x="785764" y="3834811"/>
                <a:ext cx="646331" cy="369332"/>
              </a:xfrm>
              <a:prstGeom prst="rect">
                <a:avLst/>
              </a:prstGeom>
            </p:spPr>
            <p:txBody>
              <a:bodyPr wrap="none">
                <a:spAutoFit/>
              </a:bodyPr>
              <a:lstStyle/>
              <a:p>
                <a:r>
                  <a:rPr lang="zh-CN" altLang="en-US" b="1" dirty="0">
                    <a:solidFill>
                      <a:srgbClr val="4BA27F"/>
                    </a:solidFill>
                    <a:latin typeface="微软雅黑" panose="020B0503020204020204" pitchFamily="34" charset="-122"/>
                    <a:ea typeface="微软雅黑" panose="020B0503020204020204" pitchFamily="34" charset="-122"/>
                  </a:rPr>
                  <a:t>买单</a:t>
                </a:r>
                <a:endParaRPr lang="en-US" altLang="zh-CN" b="1" dirty="0">
                  <a:solidFill>
                    <a:srgbClr val="4BA27F"/>
                  </a:solidFill>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287" y="3243341"/>
                <a:ext cx="613581" cy="613581"/>
              </a:xfrm>
              <a:prstGeom prst="rect">
                <a:avLst/>
              </a:prstGeom>
            </p:spPr>
          </p:pic>
        </p:grpSp>
        <p:sp>
          <p:nvSpPr>
            <p:cNvPr id="20" name="矩形 19"/>
            <p:cNvSpPr/>
            <p:nvPr/>
          </p:nvSpPr>
          <p:spPr>
            <a:xfrm>
              <a:off x="5842015" y="4563221"/>
              <a:ext cx="5797395" cy="338554"/>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用户</a:t>
              </a:r>
              <a:r>
                <a:rPr lang="zh-CN" altLang="en-US" sz="1600" dirty="0">
                  <a:latin typeface="微软雅黑" panose="020B0503020204020204" pitchFamily="34" charset="-122"/>
                  <a:ea typeface="微软雅黑" panose="020B0503020204020204" pitchFamily="34" charset="-122"/>
                </a:rPr>
                <a:t>可以实时查看已点菜品，同时提醒服务员上菜，防止漏单。</a:t>
              </a:r>
              <a:endParaRPr lang="zh-CN" altLang="en-US" sz="1600" dirty="0">
                <a:latin typeface="微软雅黑" panose="020B0503020204020204" pitchFamily="34" charset="-122"/>
                <a:ea typeface="微软雅黑" panose="020B0503020204020204" pitchFamily="34" charset="-122"/>
              </a:endParaRPr>
            </a:p>
          </p:txBody>
        </p:sp>
        <p:grpSp>
          <p:nvGrpSpPr>
            <p:cNvPr id="27" name="组合 26"/>
            <p:cNvGrpSpPr/>
            <p:nvPr/>
          </p:nvGrpSpPr>
          <p:grpSpPr>
            <a:xfrm>
              <a:off x="4981354" y="4358336"/>
              <a:ext cx="646331" cy="973738"/>
              <a:chOff x="830206" y="4479553"/>
              <a:chExt cx="646331" cy="973738"/>
            </a:xfrm>
          </p:grpSpPr>
          <p:sp>
            <p:nvSpPr>
              <p:cNvPr id="21" name="矩形 20"/>
              <p:cNvSpPr/>
              <p:nvPr/>
            </p:nvSpPr>
            <p:spPr>
              <a:xfrm>
                <a:off x="830206" y="5083959"/>
                <a:ext cx="646331" cy="369332"/>
              </a:xfrm>
              <a:prstGeom prst="rect">
                <a:avLst/>
              </a:prstGeom>
            </p:spPr>
            <p:txBody>
              <a:bodyPr wrap="none">
                <a:spAutoFit/>
              </a:bodyPr>
              <a:lstStyle/>
              <a:p>
                <a:r>
                  <a:rPr lang="zh-CN" altLang="en-US" b="1" dirty="0">
                    <a:solidFill>
                      <a:srgbClr val="1FB2C5"/>
                    </a:solidFill>
                    <a:latin typeface="微软雅黑" panose="020B0503020204020204" pitchFamily="34" charset="-122"/>
                    <a:ea typeface="微软雅黑" panose="020B0503020204020204" pitchFamily="34" charset="-122"/>
                  </a:rPr>
                  <a:t>订单</a:t>
                </a:r>
                <a:endParaRPr lang="en-US" altLang="zh-CN" b="1" dirty="0">
                  <a:solidFill>
                    <a:srgbClr val="1FB2C5"/>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0206" y="4479553"/>
                <a:ext cx="601889" cy="601889"/>
              </a:xfrm>
              <a:prstGeom prst="rect">
                <a:avLst/>
              </a:prstGeom>
            </p:spPr>
          </p:pic>
        </p:grpSp>
        <p:grpSp>
          <p:nvGrpSpPr>
            <p:cNvPr id="28" name="组合 27"/>
            <p:cNvGrpSpPr/>
            <p:nvPr/>
          </p:nvGrpSpPr>
          <p:grpSpPr>
            <a:xfrm>
              <a:off x="4999215" y="5546745"/>
              <a:ext cx="657739" cy="971532"/>
              <a:chOff x="818797" y="5572503"/>
              <a:chExt cx="657739" cy="971532"/>
            </a:xfrm>
          </p:grpSpPr>
          <p:pic>
            <p:nvPicPr>
              <p:cNvPr id="24" name="图片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8797" y="5572503"/>
                <a:ext cx="614900" cy="614900"/>
              </a:xfrm>
              <a:prstGeom prst="rect">
                <a:avLst/>
              </a:prstGeom>
            </p:spPr>
          </p:pic>
          <p:sp>
            <p:nvSpPr>
              <p:cNvPr id="25" name="文本框 24"/>
              <p:cNvSpPr txBox="1"/>
              <p:nvPr/>
            </p:nvSpPr>
            <p:spPr>
              <a:xfrm>
                <a:off x="830205" y="6174703"/>
                <a:ext cx="646331" cy="369332"/>
              </a:xfrm>
              <a:prstGeom prst="rect">
                <a:avLst/>
              </a:prstGeom>
              <a:noFill/>
            </p:spPr>
            <p:txBody>
              <a:bodyPr wrap="none" rtlCol="0">
                <a:spAutoFit/>
              </a:bodyPr>
              <a:lstStyle/>
              <a:p>
                <a:r>
                  <a:rPr lang="zh-CN" altLang="en-US" b="1" dirty="0" smtClean="0">
                    <a:solidFill>
                      <a:srgbClr val="F85F71"/>
                    </a:solidFill>
                    <a:latin typeface="微软雅黑" panose="020B0503020204020204" pitchFamily="34" charset="-122"/>
                    <a:ea typeface="微软雅黑" panose="020B0503020204020204" pitchFamily="34" charset="-122"/>
                  </a:rPr>
                  <a:t>点评</a:t>
                </a:r>
                <a:endParaRPr lang="zh-CN" altLang="en-US" b="1" dirty="0">
                  <a:solidFill>
                    <a:srgbClr val="F85F71"/>
                  </a:solidFill>
                  <a:latin typeface="微软雅黑" panose="020B0503020204020204" pitchFamily="34" charset="-122"/>
                  <a:ea typeface="微软雅黑" panose="020B0503020204020204" pitchFamily="34" charset="-122"/>
                </a:endParaRPr>
              </a:p>
            </p:txBody>
          </p:sp>
        </p:grpSp>
        <p:sp>
          <p:nvSpPr>
            <p:cNvPr id="26" name="矩形 25"/>
            <p:cNvSpPr/>
            <p:nvPr/>
          </p:nvSpPr>
          <p:spPr>
            <a:xfrm>
              <a:off x="5842015" y="5546745"/>
              <a:ext cx="5673328" cy="830997"/>
            </a:xfrm>
            <a:prstGeom prst="rect">
              <a:avLst/>
            </a:prstGeom>
          </p:spPr>
          <p:txBody>
            <a:bodyPr wrap="square">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为</a:t>
              </a:r>
              <a:r>
                <a:rPr lang="zh-CN" altLang="en-US" sz="1600" dirty="0">
                  <a:latin typeface="微软雅黑" panose="020B0503020204020204" pitchFamily="34" charset="-122"/>
                  <a:ea typeface="微软雅黑" panose="020B0503020204020204" pitchFamily="34" charset="-122"/>
                </a:rPr>
                <a:t>消费者提供了表达意见的平台，顾客消费完对本店点评分数或写评语，提高互动</a:t>
              </a:r>
              <a:r>
                <a:rPr lang="zh-CN" altLang="en-US" sz="1600" dirty="0" smtClean="0">
                  <a:latin typeface="微软雅黑" panose="020B0503020204020204" pitchFamily="34" charset="-122"/>
                  <a:ea typeface="微软雅黑" panose="020B0503020204020204" pitchFamily="34" charset="-122"/>
                </a:rPr>
                <a:t>参与感。</a:t>
              </a:r>
              <a:endParaRPr lang="zh-CN" altLang="en-US" sz="1600" dirty="0">
                <a:latin typeface="微软雅黑" panose="020B0503020204020204" pitchFamily="34" charset="-122"/>
                <a:ea typeface="微软雅黑" panose="020B0503020204020204" pitchFamily="34" charset="-122"/>
              </a:endParaRPr>
            </a:p>
          </p:txBody>
        </p:sp>
        <p:cxnSp>
          <p:nvCxnSpPr>
            <p:cNvPr id="29" name="直接连接符 28"/>
            <p:cNvCxnSpPr/>
            <p:nvPr/>
          </p:nvCxnSpPr>
          <p:spPr>
            <a:xfrm>
              <a:off x="4842457" y="1860287"/>
              <a:ext cx="6796953" cy="197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856458" y="5416784"/>
              <a:ext cx="6796953" cy="197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4842457" y="4252224"/>
              <a:ext cx="6796953" cy="197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4842457" y="3036271"/>
              <a:ext cx="6796953" cy="19794"/>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grpSp>
      <p:pic>
        <p:nvPicPr>
          <p:cNvPr id="15" name="图片 14"/>
          <p:cNvPicPr>
            <a:picLocks noChangeAspect="1"/>
          </p:cNvPicPr>
          <p:nvPr/>
        </p:nvPicPr>
        <p:blipFill rotWithShape="1">
          <a:blip r:embed="rId6"/>
          <a:srcRect t="4837"/>
          <a:stretch>
            <a:fillRect/>
          </a:stretch>
        </p:blipFill>
        <p:spPr>
          <a:xfrm>
            <a:off x="525528" y="1661115"/>
            <a:ext cx="4086225" cy="3634781"/>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智能小二</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22" name="矩形 21"/>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90508" y="693484"/>
            <a:ext cx="11068797" cy="5919885"/>
            <a:chOff x="754903" y="794029"/>
            <a:chExt cx="11068797" cy="5919885"/>
          </a:xfrm>
        </p:grpSpPr>
        <p:pic>
          <p:nvPicPr>
            <p:cNvPr id="4" name="图片 3"/>
            <p:cNvPicPr>
              <a:picLocks noChangeAspect="1"/>
            </p:cNvPicPr>
            <p:nvPr/>
          </p:nvPicPr>
          <p:blipFill rotWithShape="1">
            <a:blip r:embed="rId1"/>
            <a:srcRect b="3170"/>
            <a:stretch>
              <a:fillRect/>
            </a:stretch>
          </p:blipFill>
          <p:spPr>
            <a:xfrm>
              <a:off x="754903" y="912338"/>
              <a:ext cx="3791292" cy="5524614"/>
            </a:xfrm>
            <a:prstGeom prst="rect">
              <a:avLst/>
            </a:prstGeom>
            <a:ln>
              <a:solidFill>
                <a:schemeClr val="accent1"/>
              </a:solidFill>
            </a:ln>
          </p:spPr>
        </p:pic>
        <p:sp>
          <p:nvSpPr>
            <p:cNvPr id="3" name="矩形 2"/>
            <p:cNvSpPr/>
            <p:nvPr/>
          </p:nvSpPr>
          <p:spPr>
            <a:xfrm>
              <a:off x="5425553" y="794029"/>
              <a:ext cx="6398147" cy="833690"/>
            </a:xfrm>
            <a:prstGeom prst="rect">
              <a:avLst/>
            </a:prstGeom>
          </p:spPr>
          <p:txBody>
            <a:bodyPr wrap="square">
              <a:spAutoFit/>
            </a:bodyPr>
            <a:lstStyle/>
            <a:p>
              <a:pPr>
                <a:lnSpc>
                  <a:spcPct val="150000"/>
                </a:lnSpc>
              </a:pPr>
              <a:r>
                <a:rPr lang="zh-CN" altLang="en-US" b="1" kern="100" dirty="0" smtClean="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配置</a:t>
              </a:r>
              <a:r>
                <a:rPr lang="en-US" altLang="zh-CN" b="1" kern="100" dirty="0" err="1" smtClean="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b="1" kern="100" dirty="0" smtClean="0">
                  <a:solidFill>
                    <a:schemeClr val="accent5"/>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商户直接提供</a:t>
              </a:r>
              <a:r>
                <a:rPr lang="en-US" altLang="zh-CN" sz="1600" dirty="0" err="1">
                  <a:solidFill>
                    <a:schemeClr val="bg2">
                      <a:lumMod val="10000"/>
                    </a:schemeClr>
                  </a:solidFill>
                  <a:latin typeface="微软雅黑" panose="020B0503020204020204" pitchFamily="34" charset="-122"/>
                  <a:ea typeface="微软雅黑" panose="020B0503020204020204" pitchFamily="34" charset="-122"/>
                </a:rPr>
                <a:t>WiFi</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显示给消费者，避免每批消费经常性问服务员的账号密码，或是到处张贴不合装潢的</a:t>
              </a:r>
              <a:r>
                <a:rPr lang="en-US" altLang="zh-CN" sz="1600" dirty="0" err="1">
                  <a:solidFill>
                    <a:schemeClr val="bg2">
                      <a:lumMod val="10000"/>
                    </a:schemeClr>
                  </a:solidFill>
                  <a:latin typeface="微软雅黑" panose="020B0503020204020204" pitchFamily="34" charset="-122"/>
                  <a:ea typeface="微软雅黑" panose="020B0503020204020204" pitchFamily="34" charset="-122"/>
                </a:rPr>
                <a:t>Wifi</a:t>
              </a:r>
              <a:r>
                <a:rPr lang="zh-CN" altLang="en-US" sz="1600" dirty="0">
                  <a:solidFill>
                    <a:schemeClr val="bg2">
                      <a:lumMod val="10000"/>
                    </a:schemeClr>
                  </a:solidFill>
                  <a:latin typeface="微软雅黑" panose="020B0503020204020204" pitchFamily="34" charset="-122"/>
                  <a:ea typeface="微软雅黑" panose="020B0503020204020204" pitchFamily="34" charset="-122"/>
                </a:rPr>
                <a:t>标语</a:t>
              </a:r>
              <a:r>
                <a:rPr lang="zh-CN" altLang="en-US" sz="1600" dirty="0" smtClean="0">
                  <a:solidFill>
                    <a:schemeClr val="bg2">
                      <a:lumMod val="10000"/>
                    </a:schemeClr>
                  </a:solidFill>
                  <a:latin typeface="微软雅黑" panose="020B0503020204020204" pitchFamily="34" charset="-122"/>
                  <a:ea typeface="微软雅黑" panose="020B0503020204020204" pitchFamily="34" charset="-122"/>
                </a:rPr>
                <a:t>。</a:t>
              </a:r>
              <a:endParaRPr lang="en-US" altLang="zh-CN" sz="1400"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5425551" y="5005754"/>
              <a:ext cx="6398147" cy="1708160"/>
            </a:xfrm>
            <a:prstGeom prst="rect">
              <a:avLst/>
            </a:prstGeom>
          </p:spPr>
          <p:txBody>
            <a:bodyPr wrap="square">
              <a:spAutoFit/>
            </a:bodyPr>
            <a:lstStyle/>
            <a:p>
              <a:pPr algn="just">
                <a:lnSpc>
                  <a:spcPct val="150000"/>
                </a:lnSpc>
              </a:pPr>
              <a:r>
                <a:rPr lang="zh-CN" altLang="en-US" b="1" kern="100" dirty="0" smtClean="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推送广告活动</a:t>
              </a:r>
              <a:r>
                <a:rPr lang="zh-CN" altLang="en-US" kern="100" dirty="0" smtClean="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smtClean="0">
                  <a:latin typeface="微软雅黑" panose="020B0503020204020204" pitchFamily="34" charset="-122"/>
                  <a:ea typeface="微软雅黑" panose="020B0503020204020204" pitchFamily="34" charset="-122"/>
                </a:rPr>
                <a:t>商户</a:t>
              </a:r>
              <a:r>
                <a:rPr lang="zh-CN" altLang="en-US" sz="1600" dirty="0">
                  <a:latin typeface="微软雅黑" panose="020B0503020204020204" pitchFamily="34" charset="-122"/>
                  <a:ea typeface="微软雅黑" panose="020B0503020204020204" pitchFamily="34" charset="-122"/>
                </a:rPr>
                <a:t>自己免费推送的活动，可以实现顾客关注餐厅的微信公众号、绑定会员身份等，或者帮助其他企业推送广告活动，增加收益</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0" algn="just">
                <a:lnSpc>
                  <a:spcPct val="150000"/>
                </a:lnSpc>
                <a:spcAft>
                  <a:spcPts val="0"/>
                </a:spcAft>
              </a:pPr>
              <a:endParaRPr lang="zh-CN" altLang="zh-CN" kern="100"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7" name="直接连接符 6"/>
            <p:cNvCxnSpPr/>
            <p:nvPr/>
          </p:nvCxnSpPr>
          <p:spPr>
            <a:xfrm>
              <a:off x="3722473" y="1094096"/>
              <a:ext cx="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9" idx="3"/>
            </p:cNvCxnSpPr>
            <p:nvPr/>
          </p:nvCxnSpPr>
          <p:spPr>
            <a:xfrm>
              <a:off x="3593126" y="1084016"/>
              <a:ext cx="1832427" cy="10080"/>
            </a:xfrm>
            <a:prstGeom prst="line">
              <a:avLst/>
            </a:prstGeom>
            <a:ln>
              <a:solidFill>
                <a:schemeClr val="accent5"/>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883740" y="912337"/>
              <a:ext cx="2709386" cy="343357"/>
            </a:xfrm>
            <a:prstGeom prst="round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771452" y="2228025"/>
              <a:ext cx="4067863" cy="976972"/>
            </a:xfrm>
            <a:prstGeom prst="round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4839314" y="5284822"/>
              <a:ext cx="586237" cy="0"/>
            </a:xfrm>
            <a:prstGeom prst="line">
              <a:avLst/>
            </a:prstGeom>
            <a:ln>
              <a:solidFill>
                <a:schemeClr val="accent6"/>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771451" y="4857165"/>
              <a:ext cx="4067865" cy="1579787"/>
            </a:xfrm>
            <a:prstGeom prst="roundRect">
              <a:avLst/>
            </a:prstGeom>
            <a:noFill/>
            <a:ln>
              <a:solidFill>
                <a:schemeClr val="accent6"/>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71450" y="3293191"/>
              <a:ext cx="4067865" cy="1475780"/>
            </a:xfrm>
            <a:prstGeom prst="roundRect">
              <a:avLst/>
            </a:prstGeom>
            <a:noFill/>
            <a:ln>
              <a:solidFill>
                <a:schemeClr val="accent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连接符 23"/>
            <p:cNvCxnSpPr/>
            <p:nvPr/>
          </p:nvCxnSpPr>
          <p:spPr>
            <a:xfrm flipH="1">
              <a:off x="4839314" y="2716511"/>
              <a:ext cx="586237" cy="0"/>
            </a:xfrm>
            <a:prstGeom prst="line">
              <a:avLst/>
            </a:prstGeom>
            <a:ln>
              <a:solidFill>
                <a:srgbClr val="FF0000"/>
              </a:solidFill>
              <a:prstDash val="sysDash"/>
              <a:headEnd type="oval"/>
              <a:tailEnd type="non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425549" y="2426644"/>
              <a:ext cx="6398147" cy="877163"/>
            </a:xfrm>
            <a:prstGeom prst="rect">
              <a:avLst/>
            </a:prstGeom>
          </p:spPr>
          <p:txBody>
            <a:bodyPr wrap="square">
              <a:spAutoFit/>
            </a:bodyPr>
            <a:lstStyle/>
            <a:p>
              <a:pPr>
                <a:lnSpc>
                  <a:spcPct val="150000"/>
                </a:lnSpc>
              </a:pPr>
              <a:r>
                <a:rPr lang="zh-CN" altLang="en-US"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推送</a:t>
              </a:r>
              <a:r>
                <a:rPr lang="zh-CN" altLang="zh-CN" b="1"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优惠券</a:t>
              </a:r>
              <a:r>
                <a:rPr lang="zh-CN" altLang="en-US" kern="100"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rPr>
                <a:t>点击智能小二都是本店就餐顾客，界面放置优惠券，让顾客直接点击领取，领取率非常高</a:t>
              </a:r>
              <a:r>
                <a:rPr lang="zh-CN" altLang="en-US" sz="1600" dirty="0" smtClean="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28" name="矩形 27"/>
            <p:cNvSpPr/>
            <p:nvPr/>
          </p:nvSpPr>
          <p:spPr>
            <a:xfrm>
              <a:off x="5425552" y="3552322"/>
              <a:ext cx="6398147" cy="877163"/>
            </a:xfrm>
            <a:prstGeom prst="rect">
              <a:avLst/>
            </a:prstGeom>
          </p:spPr>
          <p:txBody>
            <a:bodyPr wrap="square">
              <a:spAutoFit/>
            </a:bodyPr>
            <a:lstStyle/>
            <a:p>
              <a:pPr>
                <a:lnSpc>
                  <a:spcPct val="150000"/>
                </a:lnSpc>
              </a:pPr>
              <a:r>
                <a:rPr lang="zh-CN" altLang="en-US"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rPr>
                <a:t>推送</a:t>
              </a:r>
              <a:r>
                <a:rPr lang="zh-CN" altLang="zh-CN" b="1" kern="100" dirty="0" smtClean="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rPr>
                <a:t>团</a:t>
              </a:r>
              <a:r>
                <a:rPr lang="zh-CN" altLang="zh-CN" b="1" kern="100" dirty="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rPr>
                <a:t>购券</a:t>
              </a:r>
              <a:r>
                <a:rPr lang="zh-CN" altLang="zh-CN" b="1" kern="100" dirty="0" smtClean="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rPr>
                <a:t>栏</a:t>
              </a:r>
              <a:r>
                <a:rPr lang="zh-CN" altLang="en-US" kern="100" dirty="0" smtClean="0">
                  <a:solidFill>
                    <a:schemeClr val="accent4"/>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rPr>
                <a:t>点击智能小二都是本店就餐顾客，界面放置商户主推产品或套餐团购券，让顾客直接点击购买，购买率非常高。</a:t>
              </a:r>
              <a:endParaRPr lang="en-US" altLang="zh-CN" sz="1600" dirty="0">
                <a:latin typeface="微软雅黑" panose="020B0503020204020204" pitchFamily="34" charset="-122"/>
                <a:ea typeface="微软雅黑" panose="020B0503020204020204" pitchFamily="34" charset="-122"/>
              </a:endParaRPr>
            </a:p>
          </p:txBody>
        </p:sp>
        <p:cxnSp>
          <p:nvCxnSpPr>
            <p:cNvPr id="29" name="直接连接符 28"/>
            <p:cNvCxnSpPr/>
            <p:nvPr/>
          </p:nvCxnSpPr>
          <p:spPr>
            <a:xfrm flipH="1">
              <a:off x="4839316" y="3875531"/>
              <a:ext cx="586236" cy="0"/>
            </a:xfrm>
            <a:prstGeom prst="line">
              <a:avLst/>
            </a:prstGeom>
            <a:ln>
              <a:solidFill>
                <a:schemeClr val="accent4"/>
              </a:solidFill>
              <a:prstDash val="sysDash"/>
              <a:headEnd type="oval"/>
            </a:ln>
          </p:spPr>
          <p:style>
            <a:lnRef idx="1">
              <a:schemeClr val="accent1"/>
            </a:lnRef>
            <a:fillRef idx="0">
              <a:schemeClr val="accent1"/>
            </a:fillRef>
            <a:effectRef idx="0">
              <a:schemeClr val="accent1"/>
            </a:effectRef>
            <a:fontRef idx="minor">
              <a:schemeClr val="tx1"/>
            </a:fontRef>
          </p:style>
        </p:cxnSp>
        <p:sp>
          <p:nvSpPr>
            <p:cNvPr id="25" name="圆角矩形 24"/>
            <p:cNvSpPr/>
            <p:nvPr/>
          </p:nvSpPr>
          <p:spPr>
            <a:xfrm>
              <a:off x="883740" y="1650347"/>
              <a:ext cx="3662455" cy="489484"/>
            </a:xfrm>
            <a:prstGeom prst="round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p:nvPr/>
          </p:nvCxnSpPr>
          <p:spPr>
            <a:xfrm>
              <a:off x="4546195" y="1892394"/>
              <a:ext cx="879356" cy="4837"/>
            </a:xfrm>
            <a:prstGeom prst="line">
              <a:avLst/>
            </a:prstGeom>
            <a:ln>
              <a:solidFill>
                <a:schemeClr val="tx1"/>
              </a:solidFill>
              <a:prstDash val="sysDash"/>
              <a:tailEnd type="oval"/>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5425549" y="1642507"/>
              <a:ext cx="6398147" cy="458908"/>
            </a:xfrm>
            <a:prstGeom prst="rect">
              <a:avLst/>
            </a:prstGeom>
          </p:spPr>
          <p:txBody>
            <a:bodyPr wrap="square">
              <a:spAutoFit/>
            </a:bodyPr>
            <a:lstStyle/>
            <a:p>
              <a:pPr>
                <a:lnSpc>
                  <a:spcPct val="150000"/>
                </a:lnSpc>
              </a:pP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会员注册：</a:t>
              </a:r>
              <a:r>
                <a:rPr lang="zh-CN" altLang="en-US" sz="1600" kern="100" dirty="0" smtClean="0">
                  <a:latin typeface="微软雅黑" panose="020B0503020204020204" pitchFamily="34" charset="-122"/>
                  <a:ea typeface="微软雅黑" panose="020B0503020204020204" pitchFamily="34" charset="-122"/>
                  <a:cs typeface="Times New Roman" panose="02020603050405020304" pitchFamily="18" charset="0"/>
                </a:rPr>
                <a:t>消费者可直接点击变成会员</a:t>
              </a:r>
              <a:endParaRPr lang="en-US" altLang="zh-CN" sz="12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7000" b="-7000"/>
          </a:stretch>
        </a:blipFill>
        <a:effectLst/>
      </p:bgPr>
    </p:bg>
    <p:spTree>
      <p:nvGrpSpPr>
        <p:cNvPr id="1" name=""/>
        <p:cNvGrpSpPr/>
        <p:nvPr/>
      </p:nvGrpSpPr>
      <p:grpSpPr>
        <a:xfrm>
          <a:off x="0" y="0"/>
          <a:ext cx="0" cy="0"/>
          <a:chOff x="0" y="0"/>
          <a:chExt cx="0" cy="0"/>
        </a:xfrm>
      </p:grpSpPr>
      <p:sp>
        <p:nvSpPr>
          <p:cNvPr id="16" name="矩形 15"/>
          <p:cNvSpPr/>
          <p:nvPr/>
        </p:nvSpPr>
        <p:spPr>
          <a:xfrm>
            <a:off x="0" y="1"/>
            <a:ext cx="12192000" cy="64008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326278"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智能小二</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911504" y="1588164"/>
            <a:ext cx="10404195" cy="1569660"/>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饥饿的小雄在就餐高峰期，举手大喊服务员点餐或者上茶，却一直等待服务员忙完才过来，延长了等待时间，导致消费体验大降。而让顾客使用智能小二自主下单呼唤服务员，同时还可立马看到商户</a:t>
            </a:r>
            <a:r>
              <a:rPr lang="en-US" altLang="zh-CN" sz="1600" dirty="0" err="1">
                <a:solidFill>
                  <a:schemeClr val="bg1"/>
                </a:solidFill>
                <a:latin typeface="微软雅黑" panose="020B0503020204020204" pitchFamily="34" charset="-122"/>
                <a:ea typeface="微软雅黑" panose="020B0503020204020204" pitchFamily="34" charset="-122"/>
              </a:rPr>
              <a:t>WiFi</a:t>
            </a:r>
            <a:r>
              <a:rPr lang="zh-CN" altLang="en-US" sz="1600" dirty="0">
                <a:solidFill>
                  <a:schemeClr val="bg1"/>
                </a:solidFill>
                <a:latin typeface="微软雅黑" panose="020B0503020204020204" pitchFamily="34" charset="-122"/>
                <a:ea typeface="微软雅黑" panose="020B0503020204020204" pitchFamily="34" charset="-122"/>
              </a:rPr>
              <a:t>无需再问，只需服务员引导第一次来的顾客，之后即可形成消费习惯，服务员不用一直巡坐刻盯紧每桌谁有问询寻求，可降低服务员工作量，相应降低商户运营成本。</a:t>
            </a:r>
            <a:endParaRPr lang="zh-CN" altLang="en-US" sz="1400" dirty="0">
              <a:solidFill>
                <a:schemeClr val="bg1"/>
              </a:solidFill>
            </a:endParaRPr>
          </a:p>
        </p:txBody>
      </p:sp>
      <p:sp>
        <p:nvSpPr>
          <p:cNvPr id="6" name="文本框 5"/>
          <p:cNvSpPr txBox="1"/>
          <p:nvPr/>
        </p:nvSpPr>
        <p:spPr>
          <a:xfrm>
            <a:off x="911504" y="3641028"/>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911504" y="1136957"/>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963019" y="3190583"/>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62639" y="3016500"/>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智能小二轻松帮助商家减低服务员工作量。</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98034" y="3530335"/>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911504" y="4071224"/>
            <a:ext cx="10404195" cy="1530291"/>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小雄在就餐完后，发现也需要举手大喊服务员结账，或者要到前台排队结账，结账可能发现现金不够尴尬了心好累，怎么办。没事，智能小二来帮您，只需点击呼唤服务员上前买单，使用微信支付还能自动核销卡券享受优惠，无需找一堆零，方便快捷，还可缓解掌贝高峰期不够用的情况，买单完立即点评本店的服务，给商家提供可行建议，一次服务比一次好，小雄归属感倍好。</a:t>
            </a:r>
            <a:endParaRPr lang="zh-CN" altLang="en-US" sz="1400" dirty="0">
              <a:solidFill>
                <a:schemeClr val="bg1"/>
              </a:solidFill>
            </a:endParaRPr>
          </a:p>
        </p:txBody>
      </p:sp>
      <p:sp>
        <p:nvSpPr>
          <p:cNvPr id="14" name="等腰三角形 13"/>
          <p:cNvSpPr/>
          <p:nvPr/>
        </p:nvSpPr>
        <p:spPr>
          <a:xfrm rot="5400000">
            <a:off x="963019" y="5799766"/>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62640" y="5625683"/>
            <a:ext cx="6096000" cy="418191"/>
          </a:xfrm>
          <a:prstGeom prst="rect">
            <a:avLst/>
          </a:prstGeom>
        </p:spPr>
        <p:txBody>
          <a:bodyPr>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智能小二实现从呼叫到自助买单到点评，真正实现自助消费。</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7000" b="-7000"/>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41367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14362" y="207049"/>
            <a:ext cx="2326278"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智能小二</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4" name="矩形 3"/>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11504" y="3995990"/>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场景四</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911504" y="1136957"/>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场景三</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a:off x="879307" y="3349053"/>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8927" y="3174970"/>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智能小二轻松帮助商家推送优惠券。</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2" name="直接连接符 11"/>
          <p:cNvCxnSpPr/>
          <p:nvPr/>
        </p:nvCxnSpPr>
        <p:spPr>
          <a:xfrm>
            <a:off x="514362" y="3847835"/>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853760" y="4410683"/>
            <a:ext cx="10587867" cy="1569660"/>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小锋使用智能小二点餐完，无聊等待上餐之时，发现底下有几张图片特别有吸引力自己点击，或者在服务员的介绍下点击</a:t>
            </a:r>
            <a:r>
              <a:rPr lang="zh-CN" altLang="en-US" sz="1600" dirty="0" smtClean="0">
                <a:solidFill>
                  <a:schemeClr val="bg1"/>
                </a:solidFill>
                <a:latin typeface="微软雅黑" panose="020B0503020204020204" pitchFamily="34" charset="-122"/>
                <a:ea typeface="微软雅黑" panose="020B0503020204020204" pitchFamily="34" charset="-122"/>
              </a:rPr>
              <a:t>，“厉害</a:t>
            </a:r>
            <a:r>
              <a:rPr lang="zh-CN" altLang="en-US" sz="1600" dirty="0">
                <a:solidFill>
                  <a:schemeClr val="bg1"/>
                </a:solidFill>
                <a:latin typeface="微软雅黑" panose="020B0503020204020204" pitchFamily="34" charset="-122"/>
                <a:ea typeface="微软雅黑" panose="020B0503020204020204" pitchFamily="34" charset="-122"/>
              </a:rPr>
              <a:t>的来</a:t>
            </a:r>
            <a:r>
              <a:rPr lang="zh-CN" altLang="en-US" sz="1600" dirty="0" smtClean="0">
                <a:solidFill>
                  <a:schemeClr val="bg1"/>
                </a:solidFill>
                <a:latin typeface="微软雅黑" panose="020B0503020204020204" pitchFamily="34" charset="-122"/>
                <a:ea typeface="微软雅黑" panose="020B0503020204020204" pitchFamily="34" charset="-122"/>
              </a:rPr>
              <a:t>了”，</a:t>
            </a:r>
            <a:r>
              <a:rPr lang="zh-CN" altLang="en-US" sz="1600" dirty="0">
                <a:solidFill>
                  <a:schemeClr val="bg1"/>
                </a:solidFill>
                <a:latin typeface="微软雅黑" panose="020B0503020204020204" pitchFamily="34" charset="-122"/>
                <a:ea typeface="微软雅黑" panose="020B0503020204020204" pitchFamily="34" charset="-122"/>
              </a:rPr>
              <a:t>原来可以免费注册会员，每次消费还可以享受优惠，小锋点击第二张图片可以关注商户公众号可以获得更大力度发优惠券，商户还会不定时派券给小</a:t>
            </a:r>
            <a:r>
              <a:rPr lang="zh-CN" altLang="en-US" sz="1600" dirty="0" smtClean="0">
                <a:solidFill>
                  <a:schemeClr val="bg1"/>
                </a:solidFill>
                <a:latin typeface="微软雅黑" panose="020B0503020204020204" pitchFamily="34" charset="-122"/>
                <a:ea typeface="微软雅黑" panose="020B0503020204020204" pitchFamily="34" charset="-122"/>
              </a:rPr>
              <a:t>锋，“感觉倍爽”。商户</a:t>
            </a:r>
            <a:r>
              <a:rPr lang="zh-CN" altLang="en-US" sz="1600" dirty="0">
                <a:solidFill>
                  <a:schemeClr val="bg1"/>
                </a:solidFill>
                <a:latin typeface="微软雅黑" panose="020B0503020204020204" pitchFamily="34" charset="-122"/>
                <a:ea typeface="微软雅黑" panose="020B0503020204020204" pitchFamily="34" charset="-122"/>
              </a:rPr>
              <a:t>从而绑定顾客，小锋点击第三张图片，原来可以边吃边玩有趣游戏并邀请同行一起玩活跃用餐气氛，同时增加消费体验，增加对商户的好感</a:t>
            </a:r>
            <a:r>
              <a:rPr lang="zh-CN" altLang="en-US" sz="1600" dirty="0" smtClean="0">
                <a:solidFill>
                  <a:schemeClr val="bg1"/>
                </a:solidFill>
                <a:latin typeface="微软雅黑" panose="020B0503020204020204" pitchFamily="34" charset="-122"/>
                <a:ea typeface="微软雅黑" panose="020B0503020204020204" pitchFamily="34" charset="-122"/>
              </a:rPr>
              <a:t>。</a:t>
            </a:r>
            <a:endParaRPr lang="zh-CN" altLang="en-US" sz="1600" dirty="0">
              <a:solidFill>
                <a:schemeClr val="bg1"/>
              </a:solidFill>
            </a:endParaRPr>
          </a:p>
        </p:txBody>
      </p:sp>
      <p:sp>
        <p:nvSpPr>
          <p:cNvPr id="15" name="等腰三角形 14"/>
          <p:cNvSpPr/>
          <p:nvPr/>
        </p:nvSpPr>
        <p:spPr>
          <a:xfrm rot="5400000">
            <a:off x="879307" y="6064273"/>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78928" y="5890190"/>
            <a:ext cx="6096000" cy="418191"/>
          </a:xfrm>
          <a:prstGeom prst="rect">
            <a:avLst/>
          </a:prstGeom>
        </p:spPr>
        <p:txBody>
          <a:bodyPr>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智能小二结合掌贝功能，更好地提高消费者的体验。</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853760" y="1656243"/>
            <a:ext cx="10461939" cy="1530291"/>
          </a:xfrm>
          <a:prstGeom prst="rect">
            <a:avLst/>
          </a:prstGeom>
          <a:noFill/>
        </p:spPr>
        <p:txBody>
          <a:bodyPr wrap="square" rtlCol="0">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小庆使用智能小二点餐，发现居然有优惠券可以免费领，基于心里因素顺手牵羊，果断收下再说，商户可作一两张满额减立马使用、或满额送精美礼品等，小庆立马凑单增加当次消费额参与优惠。再设置一两张更大优惠力度的券，增加吸引力，但只限下次使用来稳定顾客的消费习惯，增加回头客。小庆又带朋友来了，发现除了免费优惠券，还可以以更低的价格团购店里的主推产品套餐，同时商户也乐意从主推商品获利更多。</a:t>
            </a:r>
            <a:endParaRPr lang="zh-CN" altLang="en-US" sz="1200" dirty="0">
              <a:solidFill>
                <a:schemeClr val="bg1"/>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415772"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团购核销</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134637" y="2721140"/>
            <a:ext cx="5855594" cy="1754326"/>
          </a:xfrm>
          <a:prstGeom prst="rect">
            <a:avLst/>
          </a:prstGeom>
        </p:spPr>
        <p:txBody>
          <a:bodyPr wrap="square">
            <a:spAutoFit/>
          </a:bodyPr>
          <a:lstStyle/>
          <a:p>
            <a:pPr>
              <a:lnSpc>
                <a:spcPct val="150000"/>
              </a:lnSpc>
            </a:pPr>
            <a:r>
              <a:rPr lang="zh-CN" altLang="en-US">
                <a:solidFill>
                  <a:schemeClr val="tx1">
                    <a:lumMod val="95000"/>
                    <a:lumOff val="5000"/>
                  </a:schemeClr>
                </a:solidFill>
                <a:latin typeface="微软雅黑" panose="020B0503020204020204" pitchFamily="34" charset="-122"/>
                <a:ea typeface="微软雅黑" panose="020B0503020204020204" pitchFamily="34" charset="-122"/>
              </a:rPr>
              <a:t>掌</a:t>
            </a:r>
            <a:r>
              <a:rPr lang="zh-CN" altLang="en-US" smtClean="0">
                <a:solidFill>
                  <a:schemeClr val="tx1">
                    <a:lumMod val="95000"/>
                    <a:lumOff val="5000"/>
                  </a:schemeClr>
                </a:solidFill>
                <a:latin typeface="微软雅黑" panose="020B0503020204020204" pitchFamily="34" charset="-122"/>
                <a:ea typeface="微软雅黑" panose="020B0503020204020204" pitchFamily="34" charset="-122"/>
              </a:rPr>
              <a:t>贝</a:t>
            </a:r>
            <a:r>
              <a:rPr lang="en-US" altLang="zh-CN" smtClean="0">
                <a:solidFill>
                  <a:schemeClr val="tx1">
                    <a:lumMod val="95000"/>
                    <a:lumOff val="5000"/>
                  </a:schemeClr>
                </a:solidFill>
                <a:latin typeface="微软雅黑" panose="020B0503020204020204" pitchFamily="34" charset="-122"/>
                <a:ea typeface="微软雅黑" panose="020B0503020204020204" pitchFamily="34" charset="-122"/>
              </a:rPr>
              <a:t>S</a:t>
            </a:r>
            <a:r>
              <a:rPr lang="zh-CN" altLang="en-US" dirty="0">
                <a:solidFill>
                  <a:schemeClr val="tx1">
                    <a:lumMod val="95000"/>
                    <a:lumOff val="5000"/>
                  </a:schemeClr>
                </a:solidFill>
                <a:latin typeface="微软雅黑" panose="020B0503020204020204" pitchFamily="34" charset="-122"/>
                <a:ea typeface="微软雅黑" panose="020B0503020204020204" pitchFamily="34" charset="-122"/>
              </a:rPr>
              <a:t>团购券的核销功能可以帮助商户核销各大合作团购平台的卡券，实现一机核销所有卡券，不用繁琐的登陆到各平台操作，而且所有卡券核销数据统一在商户后台，提供追踪统计分析。</a:t>
            </a:r>
            <a:endParaRPr lang="en-US" altLang="zh-CN" dirty="0">
              <a:solidFill>
                <a:schemeClr val="tx1">
                  <a:lumMod val="95000"/>
                  <a:lumOff val="5000"/>
                </a:schemeClr>
              </a:solidFill>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5834131" y="406467"/>
            <a:ext cx="17779" cy="5988676"/>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47730" y="2721140"/>
            <a:ext cx="1181100" cy="1181100"/>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b="37840"/>
          <a:stretch>
            <a:fillRect/>
          </a:stretch>
        </p:blipFill>
        <p:spPr>
          <a:xfrm>
            <a:off x="1930134" y="1630237"/>
            <a:ext cx="3208643" cy="3541135"/>
          </a:xfrm>
          <a:prstGeom prst="rect">
            <a:avLst/>
          </a:prstGeom>
          <a:ln>
            <a:noFill/>
          </a:ln>
          <a:effectLst>
            <a:outerShdw blurRad="292100" dist="139700" dir="2700000" algn="tl" rotWithShape="0">
              <a:srgbClr val="333333">
                <a:alpha val="65000"/>
              </a:srgbClr>
            </a:outerShdw>
          </a:effectLst>
        </p:spPr>
      </p:pic>
      <p:sp>
        <p:nvSpPr>
          <p:cNvPr id="10" name="文本框 9"/>
          <p:cNvSpPr txBox="1"/>
          <p:nvPr/>
        </p:nvSpPr>
        <p:spPr>
          <a:xfrm>
            <a:off x="6134637" y="2063163"/>
            <a:ext cx="1415772" cy="461665"/>
          </a:xfrm>
          <a:prstGeom prst="rect">
            <a:avLst/>
          </a:prstGeom>
          <a:noFill/>
        </p:spPr>
        <p:txBody>
          <a:bodyPr wrap="none" rtlCol="0">
            <a:spAutoFit/>
          </a:bodyPr>
          <a:lstStyle/>
          <a:p>
            <a:r>
              <a:rPr lang="zh-CN" altLang="en-US" sz="2400" b="1" dirty="0">
                <a:latin typeface="微软雅黑" panose="020B0503020204020204" pitchFamily="34" charset="-122"/>
                <a:ea typeface="微软雅黑" panose="020B0503020204020204" pitchFamily="34" charset="-122"/>
              </a:rPr>
              <a:t>团</a:t>
            </a:r>
            <a:r>
              <a:rPr lang="zh-CN" altLang="en-US" sz="2400" b="1" dirty="0" smtClean="0">
                <a:latin typeface="微软雅黑" panose="020B0503020204020204" pitchFamily="34" charset="-122"/>
                <a:ea typeface="微软雅黑" panose="020B0503020204020204" pitchFamily="34" charset="-122"/>
              </a:rPr>
              <a:t>购核销</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团购核销</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4" name="矩形 3"/>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209706" y="2480707"/>
            <a:ext cx="908402" cy="908402"/>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4059" y="1115375"/>
            <a:ext cx="892194" cy="871445"/>
          </a:xfrm>
          <a:prstGeom prst="rect">
            <a:avLst/>
          </a:prstGeom>
          <a:ln>
            <a:noFill/>
          </a:ln>
          <a:effectLst>
            <a:outerShdw blurRad="292100" dist="139700" dir="2700000" algn="tl" rotWithShape="0">
              <a:srgbClr val="333333">
                <a:alpha val="65000"/>
              </a:srgbClr>
            </a:outerShdw>
          </a:effectLst>
        </p:spPr>
      </p:pic>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6068" y="4966598"/>
            <a:ext cx="972576" cy="972576"/>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26471" y="4557429"/>
            <a:ext cx="1112208" cy="1112208"/>
          </a:xfrm>
          <a:prstGeom prst="rect">
            <a:avLst/>
          </a:prstGeom>
          <a:ln>
            <a:noFill/>
          </a:ln>
          <a:effectLst>
            <a:outerShdw blurRad="292100" dist="139700" dir="2700000" algn="tl" rotWithShape="0">
              <a:srgbClr val="333333">
                <a:alpha val="65000"/>
              </a:srgbClr>
            </a:outerShdw>
          </a:effectLst>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00038" y="3842903"/>
            <a:ext cx="854729" cy="854729"/>
          </a:xfrm>
          <a:prstGeom prst="rect">
            <a:avLst/>
          </a:prstGeom>
          <a:ln>
            <a:noFill/>
          </a:ln>
          <a:effectLst>
            <a:outerShdw blurRad="292100" dist="139700" dir="2700000" algn="tl" rotWithShape="0">
              <a:srgbClr val="333333">
                <a:alpha val="65000"/>
              </a:srgbClr>
            </a:outerShdw>
          </a:effectLst>
        </p:spPr>
      </p:pic>
      <p:sp>
        <p:nvSpPr>
          <p:cNvPr id="17" name="矩形 16"/>
          <p:cNvSpPr/>
          <p:nvPr/>
        </p:nvSpPr>
        <p:spPr>
          <a:xfrm>
            <a:off x="6033279" y="4974715"/>
            <a:ext cx="5547461" cy="923330"/>
          </a:xfrm>
          <a:prstGeom prst="rect">
            <a:avLst/>
          </a:prstGeom>
        </p:spPr>
        <p:txBody>
          <a:bodyPr wrap="square">
            <a:spAutoFit/>
          </a:bodyPr>
          <a:lstStyle/>
          <a:p>
            <a:pPr>
              <a:lnSpc>
                <a:spcPct val="150000"/>
              </a:lnSpc>
            </a:pPr>
            <a:r>
              <a:rPr lang="zh-CN" altLang="en-US" dirty="0" smtClean="0">
                <a:latin typeface="微软雅黑" panose="020B0503020204020204" pitchFamily="34" charset="-122"/>
                <a:ea typeface="微软雅黑" panose="020B0503020204020204" pitchFamily="34" charset="-122"/>
              </a:rPr>
              <a:t>团</a:t>
            </a:r>
            <a:r>
              <a:rPr lang="zh-CN" altLang="en-US" dirty="0">
                <a:latin typeface="微软雅黑" panose="020B0503020204020204" pitchFamily="34" charset="-122"/>
                <a:ea typeface="微软雅黑" panose="020B0503020204020204" pitchFamily="34" charset="-122"/>
              </a:rPr>
              <a:t>购核销整合了商户各大合作团购平台，帮助商户一机核销多平台卡券方便快捷，各平台团购核销数据清晰可见。</a:t>
            </a:r>
            <a:endParaRPr lang="en-US" altLang="zh-CN"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6096013" y="4470509"/>
            <a:ext cx="485455"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0" name="矩形 19"/>
          <p:cNvSpPr/>
          <p:nvPr/>
        </p:nvSpPr>
        <p:spPr>
          <a:xfrm>
            <a:off x="6033279" y="4528896"/>
            <a:ext cx="62734"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圆角矩形 20"/>
          <p:cNvSpPr/>
          <p:nvPr/>
        </p:nvSpPr>
        <p:spPr>
          <a:xfrm>
            <a:off x="5919484" y="4932633"/>
            <a:ext cx="5655004" cy="1329639"/>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p:cNvPicPr>
            <a:picLocks noChangeAspect="1"/>
          </p:cNvPicPr>
          <p:nvPr/>
        </p:nvPicPr>
        <p:blipFill rotWithShape="1">
          <a:blip r:embed="rId6" cstate="print">
            <a:extLst>
              <a:ext uri="{28A0092B-C50C-407E-A947-70E740481C1C}">
                <a14:useLocalDpi xmlns:a14="http://schemas.microsoft.com/office/drawing/2010/main" val="0"/>
              </a:ext>
            </a:extLst>
          </a:blip>
          <a:srcRect l="48581" t="10363" r="7632" b="17001"/>
          <a:stretch>
            <a:fillRect/>
          </a:stretch>
        </p:blipFill>
        <p:spPr>
          <a:xfrm>
            <a:off x="1254269" y="2267021"/>
            <a:ext cx="1375626" cy="1493385"/>
          </a:xfrm>
          <a:prstGeom prst="rect">
            <a:avLst/>
          </a:prstGeom>
        </p:spPr>
      </p:pic>
      <p:sp>
        <p:nvSpPr>
          <p:cNvPr id="29" name="椭圆 28"/>
          <p:cNvSpPr/>
          <p:nvPr/>
        </p:nvSpPr>
        <p:spPr>
          <a:xfrm>
            <a:off x="1232968" y="3963559"/>
            <a:ext cx="309736" cy="310099"/>
          </a:xfrm>
          <a:prstGeom prst="ellipse">
            <a:avLst/>
          </a:prstGeom>
          <a:solidFill>
            <a:srgbClr val="479A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椭圆 29"/>
          <p:cNvSpPr/>
          <p:nvPr/>
        </p:nvSpPr>
        <p:spPr>
          <a:xfrm>
            <a:off x="1177173" y="4504933"/>
            <a:ext cx="199549" cy="198441"/>
          </a:xfrm>
          <a:prstGeom prst="ellipse">
            <a:avLst/>
          </a:prstGeom>
          <a:solidFill>
            <a:srgbClr val="489B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2571063" y="4382644"/>
            <a:ext cx="199549" cy="198441"/>
          </a:xfrm>
          <a:prstGeom prst="ellipse">
            <a:avLst/>
          </a:prstGeom>
          <a:solidFill>
            <a:srgbClr val="F05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2228441" y="3894878"/>
            <a:ext cx="309736" cy="310099"/>
          </a:xfrm>
          <a:prstGeom prst="ellipse">
            <a:avLst/>
          </a:prstGeom>
          <a:solidFill>
            <a:srgbClr val="F05B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椭圆 32"/>
          <p:cNvSpPr/>
          <p:nvPr/>
        </p:nvSpPr>
        <p:spPr>
          <a:xfrm>
            <a:off x="3217699" y="2934908"/>
            <a:ext cx="309736" cy="310099"/>
          </a:xfrm>
          <a:prstGeom prst="ellipse">
            <a:avLst/>
          </a:prstGeom>
          <a:solidFill>
            <a:srgbClr val="FF8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椭圆 33"/>
          <p:cNvSpPr/>
          <p:nvPr/>
        </p:nvSpPr>
        <p:spPr>
          <a:xfrm>
            <a:off x="3099536" y="3647015"/>
            <a:ext cx="309736" cy="310099"/>
          </a:xfrm>
          <a:prstGeom prst="ellipse">
            <a:avLst/>
          </a:prstGeom>
          <a:solidFill>
            <a:srgbClr val="FFC1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椭圆 34"/>
          <p:cNvSpPr/>
          <p:nvPr/>
        </p:nvSpPr>
        <p:spPr>
          <a:xfrm>
            <a:off x="2629895" y="2372372"/>
            <a:ext cx="309736" cy="310099"/>
          </a:xfrm>
          <a:prstGeom prst="ellipse">
            <a:avLst/>
          </a:prstGeom>
          <a:solidFill>
            <a:srgbClr val="22C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nvSpPr>
        <p:spPr>
          <a:xfrm>
            <a:off x="3624566" y="3963559"/>
            <a:ext cx="199549" cy="198441"/>
          </a:xfrm>
          <a:prstGeom prst="ellipse">
            <a:avLst/>
          </a:prstGeom>
          <a:solidFill>
            <a:srgbClr val="FFB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790023" y="2859680"/>
            <a:ext cx="199549" cy="198441"/>
          </a:xfrm>
          <a:prstGeom prst="ellipse">
            <a:avLst/>
          </a:prstGeom>
          <a:solidFill>
            <a:srgbClr val="FF9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062976" y="2110050"/>
            <a:ext cx="199549" cy="198441"/>
          </a:xfrm>
          <a:prstGeom prst="ellipse">
            <a:avLst/>
          </a:prstGeom>
          <a:solidFill>
            <a:srgbClr val="22C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nvPicPr>
        <p:blipFill rotWithShape="1">
          <a:blip r:embed="rId7" cstate="print">
            <a:extLst>
              <a:ext uri="{28A0092B-C50C-407E-A947-70E740481C1C}">
                <a14:useLocalDpi xmlns:a14="http://schemas.microsoft.com/office/drawing/2010/main" val="0"/>
              </a:ext>
            </a:extLst>
          </a:blip>
          <a:srcRect t="9766"/>
          <a:stretch>
            <a:fillRect/>
          </a:stretch>
        </p:blipFill>
        <p:spPr>
          <a:xfrm>
            <a:off x="7302635" y="822832"/>
            <a:ext cx="2066952" cy="3315750"/>
          </a:xfrm>
          <a:prstGeom prst="rect">
            <a:avLst/>
          </a:prstGeom>
          <a:ln>
            <a:noFill/>
          </a:ln>
          <a:effectLst>
            <a:outerShdw blurRad="292100" dist="139700" dir="2700000" algn="tl" rotWithShape="0">
              <a:srgbClr val="333333">
                <a:alpha val="65000"/>
              </a:srgbClr>
            </a:outerShdw>
          </a:effectLst>
        </p:spPr>
      </p:pic>
      <p:sp>
        <p:nvSpPr>
          <p:cNvPr id="40" name="右箭头 39"/>
          <p:cNvSpPr/>
          <p:nvPr/>
        </p:nvSpPr>
        <p:spPr>
          <a:xfrm>
            <a:off x="6096013" y="2404733"/>
            <a:ext cx="742162" cy="454947"/>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9481112" y="2313139"/>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核销成功</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17" name="矩形 16"/>
          <p:cNvSpPr/>
          <p:nvPr/>
        </p:nvSpPr>
        <p:spPr>
          <a:xfrm>
            <a:off x="0" y="0"/>
            <a:ext cx="12192000" cy="6400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团购核销</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86283" y="1857547"/>
            <a:ext cx="10404195" cy="1569660"/>
          </a:xfrm>
          <a:prstGeom prst="rect">
            <a:avLst/>
          </a:prstGeom>
        </p:spPr>
        <p:txBody>
          <a:bodyPr wrap="square">
            <a:spAutoFit/>
          </a:bodyPr>
          <a:lstStyle/>
          <a:p>
            <a:pPr>
              <a:lnSpc>
                <a:spcPct val="150000"/>
              </a:lnSpc>
            </a:pPr>
            <a:r>
              <a:rPr lang="zh-CN" altLang="en-US" sz="1600" dirty="0">
                <a:solidFill>
                  <a:schemeClr val="bg1"/>
                </a:solidFill>
                <a:latin typeface="微软雅黑" panose="020B0503020204020204" pitchFamily="34" charset="-122"/>
                <a:ea typeface="微软雅黑" panose="020B0503020204020204" pitchFamily="34" charset="-122"/>
              </a:rPr>
              <a:t>小勇用美团团购券，到某商户现场消费，商户叫小勇打开美团细心写下团购券号，商户再根据小勇写下长长的券号登陆美团录入进行核销，商户发现券号不对或者不清晰又叫小勇再写一次，导致工作流程繁杂浪费餐饮黄金时间且顾客体验不好，自从某商户用上掌贝，直接叫小勇打开二维码扫一下即可核销成功直接入座，提高工作效率，节省人力物力和时间，一天结束后，商户打开后台查看一天各平台核销数据用于对比分析。</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86283" y="3996128"/>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86284" y="1366684"/>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998114" y="3471955"/>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197734" y="3297872"/>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掌贝的团购核销功能轻松通过扫一扫核销，方便快捷。</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72813" y="3787006"/>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86283" y="4531614"/>
            <a:ext cx="10404195" cy="787523"/>
          </a:xfrm>
          <a:prstGeom prst="rect">
            <a:avLst/>
          </a:prstGeom>
        </p:spPr>
        <p:txBody>
          <a:bodyPr wrap="square">
            <a:spAutoFit/>
          </a:bodyPr>
          <a:lstStyle/>
          <a:p>
            <a:pPr algn="just">
              <a:lnSpc>
                <a:spcPct val="150000"/>
              </a:lnSpc>
              <a:spcAft>
                <a:spcPts val="600"/>
              </a:spcAft>
            </a:pPr>
            <a:r>
              <a:rPr lang="zh-CN" altLang="en-US" sz="1600" dirty="0" smtClean="0">
                <a:solidFill>
                  <a:schemeClr val="bg1"/>
                </a:solidFill>
                <a:latin typeface="微软雅黑" panose="020B0503020204020204" pitchFamily="34" charset="-122"/>
                <a:ea typeface="微软雅黑" panose="020B0503020204020204" pitchFamily="34" charset="-122"/>
              </a:rPr>
              <a:t>某商户小峰经营了一家餐饮店，开通了多个团购平台。由于开通了多个团购平台，每次消费者来使用团购券都需要打开那个团购的</a:t>
            </a:r>
            <a:r>
              <a:rPr lang="en-US" altLang="zh-CN" sz="1600" dirty="0" smtClean="0">
                <a:solidFill>
                  <a:schemeClr val="bg1"/>
                </a:solidFill>
                <a:latin typeface="微软雅黑" panose="020B0503020204020204" pitchFamily="34" charset="-122"/>
                <a:ea typeface="微软雅黑" panose="020B0503020204020204" pitchFamily="34" charset="-122"/>
              </a:rPr>
              <a:t>APP</a:t>
            </a:r>
            <a:r>
              <a:rPr lang="zh-CN" altLang="en-US" sz="1600" dirty="0" smtClean="0">
                <a:solidFill>
                  <a:schemeClr val="bg1"/>
                </a:solidFill>
                <a:latin typeface="微软雅黑" panose="020B0503020204020204" pitchFamily="34" charset="-122"/>
                <a:ea typeface="微软雅黑" panose="020B0503020204020204" pitchFamily="34" charset="-122"/>
              </a:rPr>
              <a:t>，当店内消费者多的时候，就需打开多个平台核销，造成店内工作效率下降。</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a:off x="998114" y="5610515"/>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97735" y="5436432"/>
            <a:ext cx="7171744"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掌贝的团购核销功能，把所有团购核销融合到一个机器上，提高工作效率。</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415772"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融合外卖</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737250" y="2628795"/>
            <a:ext cx="5045036" cy="1754326"/>
          </a:xfrm>
          <a:prstGeom prst="rect">
            <a:avLst/>
          </a:prstGeom>
          <a:noFill/>
        </p:spPr>
        <p:txBody>
          <a:bodyPr wrap="square" rtlCol="0">
            <a:spAutoFit/>
          </a:bodyPr>
          <a:lstStyle/>
          <a:p>
            <a:pPr algn="just">
              <a:lnSpc>
                <a:spcPct val="150000"/>
              </a:lnSpc>
            </a:pPr>
            <a:r>
              <a:rPr lang="zh-CN" altLang="en-US" dirty="0" smtClean="0">
                <a:latin typeface="微软雅黑" panose="020B0503020204020204" pitchFamily="34" charset="-122"/>
                <a:ea typeface="微软雅黑" panose="020B0503020204020204" pitchFamily="34" charset="-122"/>
              </a:rPr>
              <a:t>掌贝准确的市场定位就是</a:t>
            </a:r>
            <a:r>
              <a:rPr lang="en-US" altLang="zh-CN" dirty="0" smtClean="0">
                <a:solidFill>
                  <a:srgbClr val="FF0000"/>
                </a:solidFill>
                <a:latin typeface="微软雅黑" panose="020B0503020204020204" pitchFamily="34" charset="-122"/>
                <a:ea typeface="微软雅黑" panose="020B0503020204020204" pitchFamily="34" charset="-122"/>
              </a:rPr>
              <a:t>ALL IN ONE</a:t>
            </a:r>
            <a:r>
              <a:rPr lang="zh-CN" altLang="en-US" dirty="0" smtClean="0">
                <a:latin typeface="微软雅黑" panose="020B0503020204020204" pitchFamily="34" charset="-122"/>
                <a:ea typeface="微软雅黑" panose="020B0503020204020204" pitchFamily="34" charset="-122"/>
              </a:rPr>
              <a:t>，故集市面上大型的外卖平台融合于一身，统一接收客户外卖订单，并把数据沉淀于后台，无需登录多个外卖平台。</a:t>
            </a:r>
            <a:endParaRPr lang="zh-CN" altLang="en-US" dirty="0">
              <a:latin typeface="微软雅黑" panose="020B0503020204020204" pitchFamily="34" charset="-122"/>
              <a:ea typeface="微软雅黑" panose="020B0503020204020204" pitchFamily="34" charset="-122"/>
            </a:endParaRPr>
          </a:p>
        </p:txBody>
      </p:sp>
      <p:cxnSp>
        <p:nvCxnSpPr>
          <p:cNvPr id="7" name="直接连接符 6"/>
          <p:cNvCxnSpPr/>
          <p:nvPr/>
        </p:nvCxnSpPr>
        <p:spPr>
          <a:xfrm>
            <a:off x="6346067" y="365031"/>
            <a:ext cx="17779" cy="5988676"/>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6737250" y="1894866"/>
            <a:ext cx="1415772" cy="461665"/>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融合外卖</a:t>
            </a:r>
            <a:endParaRPr lang="zh-CN" altLang="en-US" sz="2400"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707545" y="1699355"/>
            <a:ext cx="4950804" cy="3926385"/>
            <a:chOff x="707545" y="1699355"/>
            <a:chExt cx="4950804" cy="3926385"/>
          </a:xfrm>
        </p:grpSpPr>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07545" y="2530152"/>
              <a:ext cx="4950804" cy="3095588"/>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3566" t="-540" r="13150" b="36285"/>
            <a:stretch>
              <a:fillRect/>
            </a:stretch>
          </p:blipFill>
          <p:spPr>
            <a:xfrm>
              <a:off x="1108660" y="2293856"/>
              <a:ext cx="1169203" cy="1017187"/>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2820" y="1724168"/>
              <a:ext cx="880783" cy="881816"/>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9776" y="1699355"/>
              <a:ext cx="810411" cy="815206"/>
            </a:xfrm>
            <a:prstGeom prst="rect">
              <a:avLst/>
            </a:prstGeom>
          </p:spPr>
        </p:pic>
        <p:sp>
          <p:nvSpPr>
            <p:cNvPr id="13" name="椭圆 12"/>
            <p:cNvSpPr/>
            <p:nvPr/>
          </p:nvSpPr>
          <p:spPr>
            <a:xfrm>
              <a:off x="2103793" y="3116343"/>
              <a:ext cx="309736" cy="310099"/>
            </a:xfrm>
            <a:prstGeom prst="ellipse">
              <a:avLst/>
            </a:prstGeom>
            <a:solidFill>
              <a:srgbClr val="FF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2432820" y="3453842"/>
              <a:ext cx="199549" cy="198441"/>
            </a:xfrm>
            <a:prstGeom prst="ellipse">
              <a:avLst/>
            </a:prstGeom>
            <a:solidFill>
              <a:srgbClr val="FF6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972986" y="2802450"/>
              <a:ext cx="309736" cy="310099"/>
            </a:xfrm>
            <a:prstGeom prst="ellipse">
              <a:avLst/>
            </a:prstGeom>
            <a:solidFill>
              <a:srgbClr val="2FA5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p:nvSpPr>
          <p:spPr>
            <a:xfrm>
              <a:off x="3166355" y="3237284"/>
              <a:ext cx="199549" cy="198441"/>
            </a:xfrm>
            <a:prstGeom prst="ellipse">
              <a:avLst/>
            </a:prstGeom>
            <a:solidFill>
              <a:srgbClr val="32A9F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009776" y="2697956"/>
              <a:ext cx="309736" cy="310099"/>
            </a:xfrm>
            <a:prstGeom prst="ellipse">
              <a:avLst/>
            </a:prstGeom>
            <a:solidFill>
              <a:srgbClr val="F72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椭圆 17"/>
            <p:cNvSpPr/>
            <p:nvPr/>
          </p:nvSpPr>
          <p:spPr>
            <a:xfrm>
              <a:off x="3848182" y="3115980"/>
              <a:ext cx="199549" cy="198441"/>
            </a:xfrm>
            <a:prstGeom prst="ellipse">
              <a:avLst/>
            </a:prstGeom>
            <a:solidFill>
              <a:srgbClr val="F72D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五边形 1"/>
          <p:cNvSpPr/>
          <p:nvPr/>
        </p:nvSpPr>
        <p:spPr>
          <a:xfrm>
            <a:off x="428965" y="167425"/>
            <a:ext cx="2421228" cy="540913"/>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526210" y="112940"/>
            <a:ext cx="2031325" cy="646331"/>
          </a:xfrm>
          <a:prstGeom prst="rect">
            <a:avLst/>
          </a:prstGeom>
          <a:noFill/>
        </p:spPr>
        <p:txBody>
          <a:bodyPr wrap="none" rtlCol="0">
            <a:spAutoFit/>
          </a:bodyPr>
          <a:lstStyle/>
          <a:p>
            <a:r>
              <a:rPr lang="zh-CN" altLang="en-US" sz="3600" b="1" dirty="0" smtClean="0">
                <a:solidFill>
                  <a:schemeClr val="bg1"/>
                </a:solidFill>
                <a:latin typeface="微软雅黑" panose="020B0503020204020204" pitchFamily="34" charset="-122"/>
                <a:ea typeface="微软雅黑" panose="020B0503020204020204" pitchFamily="34" charset="-122"/>
              </a:rPr>
              <a:t>功能目录</a:t>
            </a:r>
            <a:endParaRPr lang="zh-CN" altLang="en-US" sz="36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flipH="1">
            <a:off x="143664" y="167424"/>
            <a:ext cx="180351" cy="54091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22" descr="Z3-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25028" y="994034"/>
            <a:ext cx="1517650" cy="250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任意多边形 7"/>
          <p:cNvSpPr/>
          <p:nvPr/>
        </p:nvSpPr>
        <p:spPr>
          <a:xfrm>
            <a:off x="10277341" y="642670"/>
            <a:ext cx="1914659" cy="3013656"/>
          </a:xfrm>
          <a:custGeom>
            <a:avLst/>
            <a:gdLst>
              <a:gd name="connsiteX0" fmla="*/ 1506828 w 1654935"/>
              <a:gd name="connsiteY0" fmla="*/ 0 h 3013656"/>
              <a:gd name="connsiteX1" fmla="*/ 1654935 w 1654935"/>
              <a:gd name="connsiteY1" fmla="*/ 7479 h 3013656"/>
              <a:gd name="connsiteX2" fmla="*/ 1654935 w 1654935"/>
              <a:gd name="connsiteY2" fmla="*/ 3006177 h 3013656"/>
              <a:gd name="connsiteX3" fmla="*/ 1506828 w 1654935"/>
              <a:gd name="connsiteY3" fmla="*/ 3013656 h 3013656"/>
              <a:gd name="connsiteX4" fmla="*/ 0 w 1654935"/>
              <a:gd name="connsiteY4" fmla="*/ 1506828 h 3013656"/>
              <a:gd name="connsiteX5" fmla="*/ 1506828 w 1654935"/>
              <a:gd name="connsiteY5" fmla="*/ 0 h 301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4935" h="3013656">
                <a:moveTo>
                  <a:pt x="1506828" y="0"/>
                </a:moveTo>
                <a:lnTo>
                  <a:pt x="1654935" y="7479"/>
                </a:lnTo>
                <a:lnTo>
                  <a:pt x="1654935" y="3006177"/>
                </a:lnTo>
                <a:lnTo>
                  <a:pt x="1506828" y="3013656"/>
                </a:lnTo>
                <a:cubicBezTo>
                  <a:pt x="674630" y="3013656"/>
                  <a:pt x="0" y="2339026"/>
                  <a:pt x="0" y="1506828"/>
                </a:cubicBezTo>
                <a:cubicBezTo>
                  <a:pt x="0" y="674630"/>
                  <a:pt x="674630" y="0"/>
                  <a:pt x="1506828" y="0"/>
                </a:cubicBezTo>
                <a:close/>
              </a:path>
            </a:pathLst>
          </a:custGeom>
          <a:noFill/>
          <a:ln>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10126662" y="502277"/>
            <a:ext cx="2065337" cy="3284113"/>
          </a:xfrm>
          <a:custGeom>
            <a:avLst/>
            <a:gdLst>
              <a:gd name="connsiteX0" fmla="*/ 1506828 w 1654935"/>
              <a:gd name="connsiteY0" fmla="*/ 0 h 3013656"/>
              <a:gd name="connsiteX1" fmla="*/ 1654935 w 1654935"/>
              <a:gd name="connsiteY1" fmla="*/ 7479 h 3013656"/>
              <a:gd name="connsiteX2" fmla="*/ 1654935 w 1654935"/>
              <a:gd name="connsiteY2" fmla="*/ 3006177 h 3013656"/>
              <a:gd name="connsiteX3" fmla="*/ 1506828 w 1654935"/>
              <a:gd name="connsiteY3" fmla="*/ 3013656 h 3013656"/>
              <a:gd name="connsiteX4" fmla="*/ 0 w 1654935"/>
              <a:gd name="connsiteY4" fmla="*/ 1506828 h 3013656"/>
              <a:gd name="connsiteX5" fmla="*/ 1506828 w 1654935"/>
              <a:gd name="connsiteY5" fmla="*/ 0 h 3013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4935" h="3013656">
                <a:moveTo>
                  <a:pt x="1506828" y="0"/>
                </a:moveTo>
                <a:lnTo>
                  <a:pt x="1654935" y="7479"/>
                </a:lnTo>
                <a:lnTo>
                  <a:pt x="1654935" y="3006177"/>
                </a:lnTo>
                <a:lnTo>
                  <a:pt x="1506828" y="3013656"/>
                </a:lnTo>
                <a:cubicBezTo>
                  <a:pt x="674630" y="3013656"/>
                  <a:pt x="0" y="2339026"/>
                  <a:pt x="0" y="1506828"/>
                </a:cubicBezTo>
                <a:cubicBezTo>
                  <a:pt x="0" y="674630"/>
                  <a:pt x="674630" y="0"/>
                  <a:pt x="1506828" y="0"/>
                </a:cubicBezTo>
                <a:close/>
              </a:path>
            </a:pathLst>
          </a:custGeom>
          <a:noFill/>
          <a:ln>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flipH="1">
            <a:off x="-12878" y="1249251"/>
            <a:ext cx="10410824" cy="0"/>
          </a:xfrm>
          <a:prstGeom prst="line">
            <a:avLst/>
          </a:prstGeom>
          <a:ln>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160963" y="1246076"/>
            <a:ext cx="1312882" cy="2562133"/>
            <a:chOff x="670083" y="1249251"/>
            <a:chExt cx="1312882" cy="2562133"/>
          </a:xfrm>
        </p:grpSpPr>
        <p:sp>
          <p:nvSpPr>
            <p:cNvPr id="16" name="椭圆 15"/>
            <p:cNvSpPr/>
            <p:nvPr/>
          </p:nvSpPr>
          <p:spPr>
            <a:xfrm>
              <a:off x="756711"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70083" y="1249251"/>
              <a:ext cx="1312882" cy="2562133"/>
              <a:chOff x="670083" y="1249251"/>
              <a:chExt cx="1312882" cy="2562133"/>
            </a:xfrm>
          </p:grpSpPr>
          <p:cxnSp>
            <p:nvCxnSpPr>
              <p:cNvPr id="15" name="直接连接符 14"/>
              <p:cNvCxnSpPr/>
              <p:nvPr/>
            </p:nvCxnSpPr>
            <p:spPr>
              <a:xfrm>
                <a:off x="1326524" y="1249251"/>
                <a:ext cx="0" cy="124925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670083"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hlinkClick r:id="rId2" action="ppaction://hlinksldjump"/>
            </p:cNvPr>
            <p:cNvSpPr txBox="1"/>
            <p:nvPr/>
          </p:nvSpPr>
          <p:spPr>
            <a:xfrm>
              <a:off x="940928" y="2768472"/>
              <a:ext cx="800219" cy="830997"/>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智能</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r>
                <a:rPr lang="zh-CN" altLang="en-US" sz="2400" b="1" dirty="0" smtClean="0">
                  <a:solidFill>
                    <a:schemeClr val="bg1"/>
                  </a:solidFill>
                  <a:latin typeface="微软雅黑" panose="020B0503020204020204" pitchFamily="34" charset="-122"/>
                  <a:ea typeface="微软雅黑" panose="020B0503020204020204" pitchFamily="34" charset="-122"/>
                </a:rPr>
                <a:t>小二</a:t>
              </a:r>
              <a:endParaRPr lang="en-US" altLang="zh-CN" sz="2400" b="1" dirty="0" smtClean="0">
                <a:solidFill>
                  <a:schemeClr val="bg1"/>
                </a:solidFill>
                <a:latin typeface="微软雅黑" panose="020B0503020204020204" pitchFamily="34" charset="-122"/>
                <a:ea typeface="微软雅黑" panose="020B0503020204020204" pitchFamily="34" charset="-122"/>
              </a:endParaRPr>
            </a:p>
          </p:txBody>
        </p:sp>
      </p:grpSp>
      <p:cxnSp>
        <p:nvCxnSpPr>
          <p:cNvPr id="25" name="直接连接符 24"/>
          <p:cNvCxnSpPr/>
          <p:nvPr/>
        </p:nvCxnSpPr>
        <p:spPr>
          <a:xfrm flipH="1">
            <a:off x="10732" y="1131192"/>
            <a:ext cx="2565043" cy="0"/>
          </a:xfrm>
          <a:prstGeom prst="line">
            <a:avLst/>
          </a:prstGeom>
          <a:ln>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1" y="1038893"/>
            <a:ext cx="1902930" cy="0"/>
          </a:xfrm>
          <a:prstGeom prst="line">
            <a:avLst/>
          </a:prstGeom>
          <a:ln>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0537" y="936075"/>
            <a:ext cx="1143878" cy="0"/>
          </a:xfrm>
          <a:prstGeom prst="line">
            <a:avLst/>
          </a:prstGeom>
          <a:ln>
            <a:solidFill>
              <a:schemeClr val="accent1">
                <a:lumMod val="75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2446205" y="1294706"/>
            <a:ext cx="1312882" cy="2562133"/>
            <a:chOff x="670083" y="1249251"/>
            <a:chExt cx="1312882" cy="2562133"/>
          </a:xfrm>
        </p:grpSpPr>
        <p:sp>
          <p:nvSpPr>
            <p:cNvPr id="43" name="椭圆 42"/>
            <p:cNvSpPr/>
            <p:nvPr/>
          </p:nvSpPr>
          <p:spPr>
            <a:xfrm>
              <a:off x="756711"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670083" y="1249251"/>
              <a:ext cx="1312882" cy="2562133"/>
              <a:chOff x="670083" y="1249251"/>
              <a:chExt cx="1312882" cy="2562133"/>
            </a:xfrm>
          </p:grpSpPr>
          <p:cxnSp>
            <p:nvCxnSpPr>
              <p:cNvPr id="46" name="直接连接符 45"/>
              <p:cNvCxnSpPr/>
              <p:nvPr/>
            </p:nvCxnSpPr>
            <p:spPr>
              <a:xfrm>
                <a:off x="1326524" y="1249251"/>
                <a:ext cx="0" cy="124925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7" name="椭圆 46"/>
              <p:cNvSpPr/>
              <p:nvPr/>
            </p:nvSpPr>
            <p:spPr>
              <a:xfrm>
                <a:off x="670083"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hlinkClick r:id="rId3" action="ppaction://hlinksldjump"/>
            </p:cNvPr>
            <p:cNvSpPr txBox="1"/>
            <p:nvPr/>
          </p:nvSpPr>
          <p:spPr>
            <a:xfrm>
              <a:off x="932055" y="2765547"/>
              <a:ext cx="800219" cy="830997"/>
            </a:xfrm>
            <a:prstGeom prst="rect">
              <a:avLst/>
            </a:prstGeom>
            <a:noFill/>
          </p:spPr>
          <p:txBody>
            <a:bodyPr wrap="none" rtlCol="0">
              <a:spAutoFit/>
            </a:bodyPr>
            <a:lstStyle/>
            <a:p>
              <a:pPr algn="ctr"/>
              <a:r>
                <a:rPr lang="zh-CN" altLang="en-US" sz="2400" b="1" dirty="0" smtClean="0">
                  <a:solidFill>
                    <a:schemeClr val="bg1"/>
                  </a:solidFill>
                  <a:latin typeface="微软雅黑" panose="020B0503020204020204" pitchFamily="34" charset="-122"/>
                  <a:ea typeface="微软雅黑" panose="020B0503020204020204" pitchFamily="34" charset="-122"/>
                </a:rPr>
                <a:t>融合</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2400" b="1" dirty="0" smtClean="0">
                  <a:solidFill>
                    <a:schemeClr val="bg1"/>
                  </a:solidFill>
                  <a:latin typeface="微软雅黑" panose="020B0503020204020204" pitchFamily="34" charset="-122"/>
                  <a:ea typeface="微软雅黑" panose="020B0503020204020204" pitchFamily="34" charset="-122"/>
                </a:rPr>
                <a:t>外卖</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3679196" y="1296583"/>
            <a:ext cx="1312882" cy="4096634"/>
            <a:chOff x="5156137" y="1270548"/>
            <a:chExt cx="1312882" cy="4096634"/>
          </a:xfrm>
        </p:grpSpPr>
        <p:cxnSp>
          <p:nvCxnSpPr>
            <p:cNvPr id="48" name="直接连接符 47"/>
            <p:cNvCxnSpPr/>
            <p:nvPr/>
          </p:nvCxnSpPr>
          <p:spPr>
            <a:xfrm>
              <a:off x="5812578" y="1270548"/>
              <a:ext cx="0" cy="2731474"/>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52" name="组合 51"/>
            <p:cNvGrpSpPr/>
            <p:nvPr/>
          </p:nvGrpSpPr>
          <p:grpSpPr>
            <a:xfrm>
              <a:off x="5156137" y="4054300"/>
              <a:ext cx="1312882" cy="1312882"/>
              <a:chOff x="3757270" y="2498502"/>
              <a:chExt cx="1312882" cy="1312882"/>
            </a:xfrm>
          </p:grpSpPr>
          <p:sp>
            <p:nvSpPr>
              <p:cNvPr id="53" name="椭圆 52"/>
              <p:cNvSpPr/>
              <p:nvPr/>
            </p:nvSpPr>
            <p:spPr>
              <a:xfrm>
                <a:off x="3843898"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57270"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a:hlinkClick r:id="rId4" action="ppaction://hlinksldjump"/>
              </p:cNvPr>
              <p:cNvSpPr txBox="1"/>
              <p:nvPr/>
            </p:nvSpPr>
            <p:spPr>
              <a:xfrm>
                <a:off x="4013601" y="2924110"/>
                <a:ext cx="800219" cy="461665"/>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预约</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grpSp>
        <p:nvGrpSpPr>
          <p:cNvPr id="20" name="组合 19"/>
          <p:cNvGrpSpPr/>
          <p:nvPr/>
        </p:nvGrpSpPr>
        <p:grpSpPr>
          <a:xfrm>
            <a:off x="1132737" y="1260844"/>
            <a:ext cx="1312882" cy="3860986"/>
            <a:chOff x="6752076" y="1248098"/>
            <a:chExt cx="1312882" cy="3860986"/>
          </a:xfrm>
        </p:grpSpPr>
        <p:grpSp>
          <p:nvGrpSpPr>
            <p:cNvPr id="57" name="组合 56"/>
            <p:cNvGrpSpPr/>
            <p:nvPr/>
          </p:nvGrpSpPr>
          <p:grpSpPr>
            <a:xfrm>
              <a:off x="6752076" y="3796202"/>
              <a:ext cx="1312882" cy="1312882"/>
              <a:chOff x="3757270" y="2498502"/>
              <a:chExt cx="1312882" cy="1312882"/>
            </a:xfrm>
          </p:grpSpPr>
          <p:sp>
            <p:nvSpPr>
              <p:cNvPr id="58" name="椭圆 57"/>
              <p:cNvSpPr/>
              <p:nvPr/>
            </p:nvSpPr>
            <p:spPr>
              <a:xfrm>
                <a:off x="3843898"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3757270"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hlinkClick r:id="rId5" action="ppaction://hlinksldjump"/>
              </p:cNvPr>
              <p:cNvSpPr txBox="1"/>
              <p:nvPr/>
            </p:nvSpPr>
            <p:spPr>
              <a:xfrm>
                <a:off x="4016898" y="2770096"/>
                <a:ext cx="800219" cy="830997"/>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团购</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r>
                  <a:rPr lang="zh-CN" altLang="en-US" sz="2400" b="1" dirty="0" smtClean="0">
                    <a:solidFill>
                      <a:schemeClr val="bg1"/>
                    </a:solidFill>
                    <a:latin typeface="微软雅黑" panose="020B0503020204020204" pitchFamily="34" charset="-122"/>
                    <a:ea typeface="微软雅黑" panose="020B0503020204020204" pitchFamily="34" charset="-122"/>
                  </a:rPr>
                  <a:t>核销</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cxnSp>
          <p:nvCxnSpPr>
            <p:cNvPr id="61" name="直接连接符 60"/>
            <p:cNvCxnSpPr/>
            <p:nvPr/>
          </p:nvCxnSpPr>
          <p:spPr>
            <a:xfrm>
              <a:off x="7404380" y="1248098"/>
              <a:ext cx="0" cy="248822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1" name="组合 20"/>
          <p:cNvGrpSpPr/>
          <p:nvPr/>
        </p:nvGrpSpPr>
        <p:grpSpPr>
          <a:xfrm>
            <a:off x="5058257" y="1301028"/>
            <a:ext cx="1312882" cy="3004856"/>
            <a:chOff x="8433076" y="1270548"/>
            <a:chExt cx="1312882" cy="3004856"/>
          </a:xfrm>
        </p:grpSpPr>
        <p:cxnSp>
          <p:nvCxnSpPr>
            <p:cNvPr id="63" name="直接连接符 62"/>
            <p:cNvCxnSpPr/>
            <p:nvPr/>
          </p:nvCxnSpPr>
          <p:spPr>
            <a:xfrm>
              <a:off x="9012094" y="1270548"/>
              <a:ext cx="0" cy="1682589"/>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65" name="组合 64"/>
            <p:cNvGrpSpPr/>
            <p:nvPr/>
          </p:nvGrpSpPr>
          <p:grpSpPr>
            <a:xfrm>
              <a:off x="8433076" y="2962522"/>
              <a:ext cx="1312882" cy="1312882"/>
              <a:chOff x="3757270" y="2498502"/>
              <a:chExt cx="1312882" cy="1312882"/>
            </a:xfrm>
          </p:grpSpPr>
          <p:sp>
            <p:nvSpPr>
              <p:cNvPr id="66" name="椭圆 65"/>
              <p:cNvSpPr/>
              <p:nvPr/>
            </p:nvSpPr>
            <p:spPr>
              <a:xfrm>
                <a:off x="3843898"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3757270"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a:hlinkClick r:id="rId6" action="ppaction://hlinksldjump"/>
              </p:cNvPr>
              <p:cNvSpPr txBox="1"/>
              <p:nvPr/>
            </p:nvSpPr>
            <p:spPr>
              <a:xfrm>
                <a:off x="4016898" y="2770096"/>
                <a:ext cx="800219" cy="830997"/>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营销</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r>
                  <a:rPr lang="zh-CN" altLang="en-US" sz="2400" b="1" dirty="0" smtClean="0">
                    <a:solidFill>
                      <a:schemeClr val="bg1"/>
                    </a:solidFill>
                    <a:latin typeface="微软雅黑" panose="020B0503020204020204" pitchFamily="34" charset="-122"/>
                    <a:ea typeface="微软雅黑" panose="020B0503020204020204" pitchFamily="34" charset="-122"/>
                  </a:rPr>
                  <a:t>工具</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
        <p:nvSpPr>
          <p:cNvPr id="6" name="等腰三角形 5"/>
          <p:cNvSpPr/>
          <p:nvPr/>
        </p:nvSpPr>
        <p:spPr>
          <a:xfrm>
            <a:off x="723095" y="4552841"/>
            <a:ext cx="188226" cy="167425"/>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9637461">
            <a:off x="2871843" y="1907643"/>
            <a:ext cx="324079" cy="199472"/>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2034519">
            <a:off x="7044965" y="5719108"/>
            <a:ext cx="247319" cy="194640"/>
          </a:xfrm>
          <a:prstGeom prst="triangl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8195255">
            <a:off x="5536285" y="5289390"/>
            <a:ext cx="356758" cy="285213"/>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等腰三角形 48"/>
          <p:cNvSpPr/>
          <p:nvPr/>
        </p:nvSpPr>
        <p:spPr>
          <a:xfrm rot="10308398">
            <a:off x="6592504" y="2112707"/>
            <a:ext cx="273464" cy="214051"/>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p:cNvGrpSpPr/>
          <p:nvPr/>
        </p:nvGrpSpPr>
        <p:grpSpPr>
          <a:xfrm>
            <a:off x="1" y="5772140"/>
            <a:ext cx="12138128" cy="1031019"/>
            <a:chOff x="-53872" y="5761183"/>
            <a:chExt cx="12192000" cy="1031019"/>
          </a:xfrm>
        </p:grpSpPr>
        <p:sp>
          <p:nvSpPr>
            <p:cNvPr id="62" name="矩形 61"/>
            <p:cNvSpPr/>
            <p:nvPr/>
          </p:nvSpPr>
          <p:spPr>
            <a:xfrm>
              <a:off x="-53872" y="5761183"/>
              <a:ext cx="12192000" cy="10310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p:cNvSpPr txBox="1"/>
            <p:nvPr/>
          </p:nvSpPr>
          <p:spPr>
            <a:xfrm>
              <a:off x="31153" y="5901668"/>
              <a:ext cx="6624346" cy="369332"/>
            </a:xfrm>
            <a:prstGeom prst="rect">
              <a:avLst/>
            </a:prstGeom>
            <a:noFill/>
          </p:spPr>
          <p:txBody>
            <a:bodyPr wrap="none" rtlCol="0">
              <a:spAutoFit/>
            </a:bodyPr>
            <a:lstStyle/>
            <a:p>
              <a:r>
                <a:rPr lang="en-US" altLang="zh-CN" b="1" dirty="0" smtClean="0">
                  <a:solidFill>
                    <a:srgbClr val="0082F0"/>
                  </a:solidFill>
                  <a:latin typeface="微软雅黑" panose="020B0503020204020204" pitchFamily="34" charset="-122"/>
                  <a:ea typeface="微软雅黑" panose="020B0503020204020204" pitchFamily="34" charset="-122"/>
                </a:rPr>
                <a:t>Ps:</a:t>
              </a:r>
              <a:r>
                <a:rPr lang="zh-CN" altLang="en-US" sz="1600" dirty="0">
                  <a:solidFill>
                    <a:srgbClr val="0082F0"/>
                  </a:solidFill>
                  <a:latin typeface="微软雅黑" panose="020B0503020204020204" pitchFamily="34" charset="-122"/>
                  <a:ea typeface="微软雅黑" panose="020B0503020204020204" pitchFamily="34" charset="-122"/>
                </a:rPr>
                <a:t>全屏状态下</a:t>
              </a:r>
              <a:r>
                <a:rPr lang="zh-CN" altLang="en-US" sz="1600" dirty="0" smtClean="0">
                  <a:solidFill>
                    <a:srgbClr val="0082F0"/>
                  </a:solidFill>
                  <a:latin typeface="微软雅黑" panose="020B0503020204020204" pitchFamily="34" charset="-122"/>
                  <a:ea typeface="微软雅黑" panose="020B0503020204020204" pitchFamily="34" charset="-122"/>
                </a:rPr>
                <a:t>可点击相对应的功能，即会跳转都相对应的功能页面。</a:t>
              </a:r>
              <a:endParaRPr lang="zh-CN" altLang="en-US" sz="1600" dirty="0">
                <a:solidFill>
                  <a:srgbClr val="0082F0"/>
                </a:solidFill>
                <a:latin typeface="微软雅黑" panose="020B0503020204020204" pitchFamily="34" charset="-122"/>
                <a:ea typeface="微软雅黑" panose="020B0503020204020204" pitchFamily="34" charset="-122"/>
              </a:endParaRPr>
            </a:p>
          </p:txBody>
        </p:sp>
      </p:grpSp>
      <p:sp>
        <p:nvSpPr>
          <p:cNvPr id="69" name="等腰三角形 68"/>
          <p:cNvSpPr/>
          <p:nvPr/>
        </p:nvSpPr>
        <p:spPr>
          <a:xfrm rot="1462528">
            <a:off x="8393576" y="5473011"/>
            <a:ext cx="324079" cy="199472"/>
          </a:xfrm>
          <a:prstGeom prst="triangl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7992745" y="1264285"/>
            <a:ext cx="1313180" cy="3241675"/>
            <a:chOff x="12587" y="1991"/>
            <a:chExt cx="2068" cy="5105"/>
          </a:xfrm>
        </p:grpSpPr>
        <p:cxnSp>
          <p:nvCxnSpPr>
            <p:cNvPr id="70" name="直接连接符 69"/>
            <p:cNvCxnSpPr/>
            <p:nvPr/>
          </p:nvCxnSpPr>
          <p:spPr>
            <a:xfrm>
              <a:off x="13539" y="1991"/>
              <a:ext cx="14" cy="295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72" name="组合 71"/>
            <p:cNvGrpSpPr/>
            <p:nvPr/>
          </p:nvGrpSpPr>
          <p:grpSpPr>
            <a:xfrm rot="0">
              <a:off x="12587" y="5028"/>
              <a:ext cx="2068" cy="2068"/>
              <a:chOff x="3757270" y="2498502"/>
              <a:chExt cx="1312882" cy="1312882"/>
            </a:xfrm>
          </p:grpSpPr>
          <p:sp>
            <p:nvSpPr>
              <p:cNvPr id="73" name="椭圆 72"/>
              <p:cNvSpPr/>
              <p:nvPr/>
            </p:nvSpPr>
            <p:spPr>
              <a:xfrm>
                <a:off x="3843898"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3757270"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a:hlinkClick r:id="rId7" action="ppaction://hlinksldjump"/>
              </p:cNvPr>
              <p:cNvSpPr txBox="1"/>
              <p:nvPr/>
            </p:nvSpPr>
            <p:spPr>
              <a:xfrm>
                <a:off x="4029902" y="2755415"/>
                <a:ext cx="800219" cy="830997"/>
              </a:xfrm>
              <a:prstGeom prst="rect">
                <a:avLst/>
              </a:prstGeom>
              <a:noFill/>
            </p:spPr>
            <p:txBody>
              <a:bodyPr wrap="non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数据</a:t>
                </a:r>
                <a:endParaRPr lang="en-US" altLang="zh-CN" sz="2400" b="1" dirty="0" smtClean="0">
                  <a:solidFill>
                    <a:schemeClr val="bg1"/>
                  </a:solidFill>
                  <a:latin typeface="微软雅黑" panose="020B0503020204020204" pitchFamily="34" charset="-122"/>
                  <a:ea typeface="微软雅黑" panose="020B0503020204020204" pitchFamily="34" charset="-122"/>
                </a:endParaRPr>
              </a:p>
              <a:p>
                <a:r>
                  <a:rPr lang="zh-CN" altLang="en-US" sz="2400" b="1" dirty="0">
                    <a:solidFill>
                      <a:schemeClr val="bg1"/>
                    </a:solidFill>
                    <a:latin typeface="微软雅黑" panose="020B0503020204020204" pitchFamily="34" charset="-122"/>
                    <a:ea typeface="微软雅黑" panose="020B0503020204020204" pitchFamily="34" charset="-122"/>
                  </a:rPr>
                  <a:t>中心</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grpSp>
      <p:sp>
        <p:nvSpPr>
          <p:cNvPr id="76" name="等腰三角形 75"/>
          <p:cNvSpPr/>
          <p:nvPr/>
        </p:nvSpPr>
        <p:spPr>
          <a:xfrm rot="11902949">
            <a:off x="2356599" y="5742269"/>
            <a:ext cx="283904" cy="253625"/>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6679791" y="1245652"/>
            <a:ext cx="1312882" cy="2246151"/>
            <a:chOff x="8586557" y="1286463"/>
            <a:chExt cx="1312882" cy="2246151"/>
          </a:xfrm>
        </p:grpSpPr>
        <p:cxnSp>
          <p:nvCxnSpPr>
            <p:cNvPr id="77" name="直接连接符 76"/>
            <p:cNvCxnSpPr/>
            <p:nvPr/>
          </p:nvCxnSpPr>
          <p:spPr>
            <a:xfrm>
              <a:off x="9247266" y="1286463"/>
              <a:ext cx="0" cy="857870"/>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8586557" y="2219732"/>
              <a:ext cx="1312882" cy="1312882"/>
              <a:chOff x="3675579" y="1739797"/>
              <a:chExt cx="1312882" cy="1312882"/>
            </a:xfrm>
          </p:grpSpPr>
          <p:sp>
            <p:nvSpPr>
              <p:cNvPr id="79" name="椭圆 78"/>
              <p:cNvSpPr/>
              <p:nvPr/>
            </p:nvSpPr>
            <p:spPr>
              <a:xfrm>
                <a:off x="3771303" y="1821627"/>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675579" y="1739797"/>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80">
                <a:hlinkClick r:id="rId6" action="ppaction://hlinksldjump"/>
              </p:cNvPr>
              <p:cNvSpPr txBox="1"/>
              <p:nvPr/>
            </p:nvSpPr>
            <p:spPr>
              <a:xfrm>
                <a:off x="3796649" y="2137829"/>
                <a:ext cx="1107996" cy="646331"/>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第三方应</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r>
                  <a:rPr lang="zh-CN" altLang="en-US" b="1" dirty="0" smtClean="0">
                    <a:solidFill>
                      <a:schemeClr val="bg1"/>
                    </a:solidFill>
                    <a:latin typeface="微软雅黑" panose="020B0503020204020204" pitchFamily="34" charset="-122"/>
                    <a:ea typeface="微软雅黑" panose="020B0503020204020204" pitchFamily="34" charset="-122"/>
                  </a:rPr>
                  <a:t>用接入</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grpSp>
        <p:nvGrpSpPr>
          <p:cNvPr id="34" name="组合 33"/>
          <p:cNvGrpSpPr/>
          <p:nvPr/>
        </p:nvGrpSpPr>
        <p:grpSpPr>
          <a:xfrm>
            <a:off x="9085580" y="1249045"/>
            <a:ext cx="1577340" cy="4623435"/>
            <a:chOff x="14308" y="1967"/>
            <a:chExt cx="2484" cy="7281"/>
          </a:xfrm>
        </p:grpSpPr>
        <p:sp>
          <p:nvSpPr>
            <p:cNvPr id="12" name="等腰三角形 11"/>
            <p:cNvSpPr/>
            <p:nvPr/>
          </p:nvSpPr>
          <p:spPr>
            <a:xfrm rot="933402">
              <a:off x="16416" y="5743"/>
              <a:ext cx="377" cy="352"/>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p:nvCxnSpPr>
          <p:spPr>
            <a:xfrm>
              <a:off x="15267" y="1967"/>
              <a:ext cx="7" cy="5132"/>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rot="0">
              <a:off x="14308" y="7180"/>
              <a:ext cx="2068" cy="2068"/>
              <a:chOff x="3757270" y="2498502"/>
              <a:chExt cx="1312882" cy="1312882"/>
            </a:xfrm>
          </p:grpSpPr>
          <p:sp>
            <p:nvSpPr>
              <p:cNvPr id="30" name="椭圆 29"/>
              <p:cNvSpPr/>
              <p:nvPr/>
            </p:nvSpPr>
            <p:spPr>
              <a:xfrm>
                <a:off x="3843898" y="2585586"/>
                <a:ext cx="1146220" cy="117433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椭圆 31"/>
              <p:cNvSpPr/>
              <p:nvPr/>
            </p:nvSpPr>
            <p:spPr>
              <a:xfrm>
                <a:off x="3757270" y="2498502"/>
                <a:ext cx="1312882" cy="1312882"/>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3" name="文本框 32">
                <a:hlinkClick r:id="rId7" action="ppaction://hlinksldjump"/>
              </p:cNvPr>
              <p:cNvSpPr txBox="1"/>
              <p:nvPr/>
            </p:nvSpPr>
            <p:spPr>
              <a:xfrm>
                <a:off x="4029902" y="2755415"/>
                <a:ext cx="914192" cy="848802"/>
              </a:xfrm>
              <a:prstGeom prst="rect">
                <a:avLst/>
              </a:prstGeom>
              <a:noFill/>
            </p:spPr>
            <p:txBody>
              <a:bodyPr wrap="none" rtlCol="0">
                <a:spAutoFit/>
              </a:bodyPr>
              <a:p>
                <a:r>
                  <a:rPr lang="zh-CN" altLang="en-US" sz="2400" b="1" dirty="0">
                    <a:solidFill>
                      <a:schemeClr val="bg1"/>
                    </a:solidFill>
                    <a:latin typeface="微软雅黑" panose="020B0503020204020204" pitchFamily="34" charset="-122"/>
                    <a:ea typeface="微软雅黑" panose="020B0503020204020204" pitchFamily="34" charset="-122"/>
                  </a:rPr>
                  <a:t>智能</a:t>
                </a:r>
                <a:endParaRPr lang="zh-CN" altLang="en-US" sz="2400" b="1" dirty="0">
                  <a:solidFill>
                    <a:schemeClr val="bg1"/>
                  </a:solidFill>
                  <a:latin typeface="微软雅黑" panose="020B0503020204020204" pitchFamily="34" charset="-122"/>
                  <a:ea typeface="微软雅黑" panose="020B0503020204020204" pitchFamily="34" charset="-122"/>
                </a:endParaRPr>
              </a:p>
              <a:p>
                <a:r>
                  <a:rPr lang="en-US" altLang="zh-CN" sz="2400" b="1" dirty="0">
                    <a:solidFill>
                      <a:schemeClr val="bg1"/>
                    </a:solidFill>
                    <a:latin typeface="微软雅黑" panose="020B0503020204020204" pitchFamily="34" charset="-122"/>
                    <a:ea typeface="微软雅黑" panose="020B0503020204020204" pitchFamily="34" charset="-122"/>
                  </a:rPr>
                  <a:t>CRM</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融合外卖</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067222" y="4438996"/>
            <a:ext cx="5472000" cy="203132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统一接收外卖订单</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有</a:t>
            </a:r>
            <a:r>
              <a:rPr lang="zh-CN" altLang="en-US" dirty="0" smtClean="0">
                <a:latin typeface="微软雅黑" panose="020B0503020204020204" pitchFamily="34" charset="-122"/>
                <a:ea typeface="微软雅黑" panose="020B0503020204020204" pitchFamily="34" charset="-122"/>
              </a:rPr>
              <a:t>完善的后台数据积累</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外</a:t>
            </a:r>
            <a:r>
              <a:rPr lang="zh-CN" altLang="en-US" dirty="0" smtClean="0">
                <a:latin typeface="微软雅黑" panose="020B0503020204020204" pitchFamily="34" charset="-122"/>
                <a:ea typeface="微软雅黑" panose="020B0503020204020204" pitchFamily="34" charset="-122"/>
              </a:rPr>
              <a:t>卖报表统计直接形成，</a:t>
            </a:r>
            <a:r>
              <a:rPr lang="zh-CN" altLang="en-US" dirty="0">
                <a:latin typeface="微软雅黑" panose="020B0503020204020204" pitchFamily="34" charset="-122"/>
                <a:ea typeface="微软雅黑" panose="020B0503020204020204" pitchFamily="34" charset="-122"/>
              </a:rPr>
              <a:t>自动发送到邮箱</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对账简单方便</a:t>
            </a:r>
            <a:endParaRPr lang="en-US" altLang="zh-CN" dirty="0" smtClean="0">
              <a:latin typeface="微软雅黑" panose="020B0503020204020204" pitchFamily="34" charset="-122"/>
              <a:ea typeface="微软雅黑" panose="020B0503020204020204" pitchFamily="34" charset="-122"/>
            </a:endParaRPr>
          </a:p>
          <a:p>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6" name="圆角矩形 5"/>
          <p:cNvSpPr/>
          <p:nvPr/>
        </p:nvSpPr>
        <p:spPr>
          <a:xfrm>
            <a:off x="4763485" y="1050019"/>
            <a:ext cx="6196436" cy="270843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4673333" y="3964652"/>
            <a:ext cx="742703" cy="400110"/>
            <a:chOff x="6233917" y="1722647"/>
            <a:chExt cx="742703" cy="400110"/>
          </a:xfrm>
        </p:grpSpPr>
        <p:sp>
          <p:nvSpPr>
            <p:cNvPr id="7" name="文本框 6"/>
            <p:cNvSpPr txBox="1"/>
            <p:nvPr/>
          </p:nvSpPr>
          <p:spPr>
            <a:xfrm>
              <a:off x="6278993" y="1722647"/>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8" name="矩形 7"/>
            <p:cNvSpPr/>
            <p:nvPr/>
          </p:nvSpPr>
          <p:spPr>
            <a:xfrm>
              <a:off x="6233917" y="178103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nvGrpSpPr>
          <p:cNvPr id="12" name="组合 11"/>
          <p:cNvGrpSpPr/>
          <p:nvPr/>
        </p:nvGrpSpPr>
        <p:grpSpPr>
          <a:xfrm>
            <a:off x="4673333" y="607328"/>
            <a:ext cx="742703" cy="400110"/>
            <a:chOff x="1093100" y="1649124"/>
            <a:chExt cx="742703" cy="400110"/>
          </a:xfrm>
        </p:grpSpPr>
        <p:sp>
          <p:nvSpPr>
            <p:cNvPr id="9" name="文本框 8"/>
            <p:cNvSpPr txBox="1"/>
            <p:nvPr/>
          </p:nvSpPr>
          <p:spPr>
            <a:xfrm>
              <a:off x="1138176" y="1649124"/>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功能</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0" name="矩形 9"/>
            <p:cNvSpPr/>
            <p:nvPr/>
          </p:nvSpPr>
          <p:spPr>
            <a:xfrm>
              <a:off x="1093100" y="1707512"/>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5067222" y="1103428"/>
            <a:ext cx="5717188" cy="313932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外卖订单统一接收</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rPr>
              <a:t>收到订单掌贝会响铃</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smtClean="0">
                <a:latin typeface="微软雅黑" panose="020B0503020204020204" pitchFamily="34" charset="-122"/>
                <a:ea typeface="微软雅黑" panose="020B0503020204020204" pitchFamily="34" charset="-122"/>
              </a:rPr>
              <a:t>APP</a:t>
            </a:r>
            <a:r>
              <a:rPr lang="zh-CN" altLang="en-US" dirty="0" smtClean="0">
                <a:latin typeface="微软雅黑" panose="020B0503020204020204" pitchFamily="34" charset="-122"/>
                <a:ea typeface="微软雅黑" panose="020B0503020204020204" pitchFamily="34" charset="-122"/>
              </a:rPr>
              <a:t>和后台也同步接收订单</a:t>
            </a:r>
            <a:endParaRPr lang="en-US" altLang="zh-CN" dirty="0" smtClean="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外卖商品同步</a:t>
            </a:r>
            <a:endParaRPr lang="en-US" altLang="zh-CN" dirty="0">
              <a:latin typeface="微软雅黑" panose="020B0503020204020204" pitchFamily="34" charset="-122"/>
              <a:ea typeface="微软雅黑" panose="020B0503020204020204" pitchFamily="34" charset="-122"/>
            </a:endParaRPr>
          </a:p>
          <a:p>
            <a:pPr lvl="1" algn="just">
              <a:lnSpc>
                <a:spcPct val="150000"/>
              </a:lnSpc>
              <a:spcAft>
                <a:spcPts val="0"/>
              </a:spcAft>
            </a:pP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通过掌贝的商户后台，商户可轻松实现外卖商品直接同步到</a:t>
            </a:r>
            <a:r>
              <a:rPr lang="zh-CN" altLang="zh-CN" sz="1400" kern="100" dirty="0" smtClean="0">
                <a:latin typeface="微软雅黑" panose="020B0503020204020204" pitchFamily="34" charset="-122"/>
                <a:ea typeface="微软雅黑" panose="020B0503020204020204" pitchFamily="34" charset="-122"/>
                <a:cs typeface="Times New Roman" panose="02020603050405020304" pitchFamily="18" charset="0"/>
              </a:rPr>
              <a:t>各种</a:t>
            </a:r>
            <a:endParaRPr lang="en-US" altLang="zh-CN" sz="1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1" algn="just">
              <a:lnSpc>
                <a:spcPct val="150000"/>
              </a:lnSpc>
              <a:spcAft>
                <a:spcPts val="0"/>
              </a:spcAft>
            </a:pPr>
            <a:r>
              <a:rPr lang="zh-CN" altLang="zh-CN" sz="1400" kern="100" dirty="0" smtClean="0">
                <a:latin typeface="微软雅黑" panose="020B0503020204020204" pitchFamily="34" charset="-122"/>
                <a:ea typeface="微软雅黑" panose="020B0503020204020204" pitchFamily="34" charset="-122"/>
                <a:cs typeface="Times New Roman" panose="02020603050405020304" pitchFamily="18" charset="0"/>
              </a:rPr>
              <a:t>第三</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方的外卖平台，免去了再到不同的平台上去配置商品，</a:t>
            </a:r>
            <a:r>
              <a:rPr lang="zh-CN" altLang="zh-CN" sz="1400" kern="100" dirty="0" smtClean="0">
                <a:latin typeface="微软雅黑" panose="020B0503020204020204" pitchFamily="34" charset="-122"/>
                <a:ea typeface="微软雅黑" panose="020B0503020204020204" pitchFamily="34" charset="-122"/>
                <a:cs typeface="Times New Roman" panose="02020603050405020304" pitchFamily="18" charset="0"/>
              </a:rPr>
              <a:t>大大</a:t>
            </a:r>
            <a:endParaRPr lang="en-US" altLang="zh-CN" sz="1400" kern="100" dirty="0" smtClean="0">
              <a:latin typeface="微软雅黑" panose="020B0503020204020204" pitchFamily="34" charset="-122"/>
              <a:ea typeface="微软雅黑" panose="020B0503020204020204" pitchFamily="34" charset="-122"/>
              <a:cs typeface="Times New Roman" panose="02020603050405020304" pitchFamily="18" charset="0"/>
            </a:endParaRPr>
          </a:p>
          <a:p>
            <a:pPr lvl="1" algn="just">
              <a:lnSpc>
                <a:spcPct val="150000"/>
              </a:lnSpc>
              <a:spcAft>
                <a:spcPts val="0"/>
              </a:spcAft>
            </a:pPr>
            <a:r>
              <a:rPr lang="zh-CN" altLang="zh-CN" sz="1400" kern="100" dirty="0" smtClean="0">
                <a:latin typeface="微软雅黑" panose="020B0503020204020204" pitchFamily="34" charset="-122"/>
                <a:ea typeface="微软雅黑" panose="020B0503020204020204" pitchFamily="34" charset="-122"/>
                <a:cs typeface="Times New Roman" panose="02020603050405020304" pitchFamily="18" charset="0"/>
              </a:rPr>
              <a:t>地</a:t>
            </a:r>
            <a:r>
              <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rPr>
              <a:t>减低了商家的工作量。</a:t>
            </a:r>
            <a:endPar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9327" y="807383"/>
            <a:ext cx="3111455" cy="5531476"/>
          </a:xfrm>
          <a:prstGeom prst="rect">
            <a:avLst/>
          </a:prstGeom>
          <a:ln>
            <a:noFill/>
          </a:ln>
          <a:effectLst>
            <a:outerShdw blurRad="292100" dist="139700" dir="2700000" algn="tl" rotWithShape="0">
              <a:srgbClr val="333333">
                <a:alpha val="65000"/>
              </a:srgbClr>
            </a:outerShdw>
          </a:effectLst>
        </p:spPr>
      </p:pic>
      <p:sp>
        <p:nvSpPr>
          <p:cNvPr id="16" name="圆角矩形 15"/>
          <p:cNvSpPr/>
          <p:nvPr/>
        </p:nvSpPr>
        <p:spPr>
          <a:xfrm>
            <a:off x="4718409" y="4438996"/>
            <a:ext cx="6241512" cy="182450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9000" r="-19000"/>
          </a:stretch>
        </a:blipFill>
        <a:effectLst/>
      </p:bgPr>
    </p:bg>
    <p:spTree>
      <p:nvGrpSpPr>
        <p:cNvPr id="1" name=""/>
        <p:cNvGrpSpPr/>
        <p:nvPr/>
      </p:nvGrpSpPr>
      <p:grpSpPr>
        <a:xfrm>
          <a:off x="0" y="0"/>
          <a:ext cx="0" cy="0"/>
          <a:chOff x="0" y="0"/>
          <a:chExt cx="0" cy="0"/>
        </a:xfrm>
      </p:grpSpPr>
      <p:sp>
        <p:nvSpPr>
          <p:cNvPr id="2" name="矩形 1"/>
          <p:cNvSpPr/>
          <p:nvPr/>
        </p:nvSpPr>
        <p:spPr>
          <a:xfrm>
            <a:off x="0" y="0"/>
            <a:ext cx="12192000" cy="64148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514362" y="207049"/>
            <a:ext cx="2326278"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融合外卖</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6" name="矩形 5"/>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9286" y="1689029"/>
            <a:ext cx="10237563" cy="787523"/>
          </a:xfrm>
          <a:prstGeom prst="rect">
            <a:avLst/>
          </a:prstGeom>
        </p:spPr>
        <p:txBody>
          <a:bodyPr wrap="square">
            <a:spAutoFit/>
          </a:bodyPr>
          <a:lstStyle/>
          <a:p>
            <a:pPr lvl="1" algn="just">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全国连锁的味千拉面</a:t>
            </a:r>
            <a:r>
              <a:rPr lang="zh-CN" altLang="en-US" sz="1600" dirty="0">
                <a:solidFill>
                  <a:schemeClr val="bg1"/>
                </a:solidFill>
                <a:latin typeface="微软雅黑" panose="020B0503020204020204" pitchFamily="34" charset="-122"/>
                <a:ea typeface="微软雅黑" panose="020B0503020204020204" pitchFamily="34" charset="-122"/>
              </a:rPr>
              <a:t>在没有接入掌贝前，所有的外卖信息都是服务员登录不同的外卖平台，不定时查看订单信息，处理订单不及时导致客户取消</a:t>
            </a:r>
            <a:r>
              <a:rPr lang="zh-CN" altLang="en-US" sz="1600" dirty="0" smtClean="0">
                <a:solidFill>
                  <a:schemeClr val="bg1"/>
                </a:solidFill>
                <a:latin typeface="微软雅黑" panose="020B0503020204020204" pitchFamily="34" charset="-122"/>
                <a:ea typeface="微软雅黑" panose="020B0503020204020204" pitchFamily="34" charset="-122"/>
              </a:rPr>
              <a:t>订单。</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73405" y="4097455"/>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73405" y="1173501"/>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5400000">
            <a:off x="1002597" y="2643211"/>
            <a:ext cx="231818" cy="2021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3" name="矩形 12"/>
          <p:cNvSpPr/>
          <p:nvPr/>
        </p:nvSpPr>
        <p:spPr>
          <a:xfrm>
            <a:off x="1219580" y="2486491"/>
            <a:ext cx="10058018" cy="1485407"/>
          </a:xfrm>
          <a:prstGeom prst="rect">
            <a:avLst/>
          </a:prstGeom>
        </p:spPr>
        <p:txBody>
          <a:bodyPr wrap="square">
            <a:spAutoFit/>
          </a:bodyPr>
          <a:lstStyle/>
          <a:p>
            <a:pPr marL="0" lvl="1">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掌贝融合所有第三方外卖平台到一部机器上，实现</a:t>
            </a:r>
            <a:r>
              <a:rPr lang="en-US" altLang="zh-CN" sz="1600" dirty="0" smtClean="0">
                <a:solidFill>
                  <a:schemeClr val="accent2"/>
                </a:solidFill>
                <a:latin typeface="微软雅黑" panose="020B0503020204020204" pitchFamily="34" charset="-122"/>
                <a:ea typeface="微软雅黑" panose="020B0503020204020204" pitchFamily="34" charset="-122"/>
              </a:rPr>
              <a:t>ALL IN ONE</a:t>
            </a:r>
            <a:r>
              <a:rPr lang="zh-CN" altLang="en-US" sz="1600" dirty="0" smtClean="0">
                <a:solidFill>
                  <a:schemeClr val="accent2"/>
                </a:solidFill>
                <a:latin typeface="微软雅黑" panose="020B0503020204020204" pitchFamily="34" charset="-122"/>
                <a:ea typeface="微软雅黑" panose="020B0503020204020204" pitchFamily="34" charset="-122"/>
              </a:rPr>
              <a:t>。</a:t>
            </a:r>
            <a:endParaRPr lang="en-US" altLang="zh-CN" sz="1600" dirty="0" smtClean="0">
              <a:solidFill>
                <a:schemeClr val="accent2"/>
              </a:solidFill>
              <a:latin typeface="微软雅黑" panose="020B0503020204020204" pitchFamily="34" charset="-122"/>
              <a:ea typeface="微软雅黑" panose="020B0503020204020204" pitchFamily="34" charset="-122"/>
            </a:endParaRPr>
          </a:p>
          <a:p>
            <a:pPr marL="0" lvl="1">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接入</a:t>
            </a:r>
            <a:r>
              <a:rPr lang="zh-CN" altLang="en-US" sz="1600" dirty="0">
                <a:solidFill>
                  <a:schemeClr val="accent2"/>
                </a:solidFill>
                <a:latin typeface="微软雅黑" panose="020B0503020204020204" pitchFamily="34" charset="-122"/>
                <a:ea typeface="微软雅黑" panose="020B0503020204020204" pitchFamily="34" charset="-122"/>
              </a:rPr>
              <a:t>掌贝后所有的外卖信息都可以在掌贝设备端查看并处理，语音提醒及时处理订单。因此味千点店面减少人力成本，提高了工作效率同时后台完善的数据积累为后期对账提供</a:t>
            </a:r>
            <a:r>
              <a:rPr lang="zh-CN" altLang="en-US" sz="1600" dirty="0" smtClean="0">
                <a:solidFill>
                  <a:schemeClr val="accent2"/>
                </a:solidFill>
                <a:latin typeface="微软雅黑" panose="020B0503020204020204" pitchFamily="34" charset="-122"/>
                <a:ea typeface="微软雅黑" panose="020B0503020204020204" pitchFamily="34" charset="-122"/>
              </a:rPr>
              <a:t>方便。</a:t>
            </a:r>
            <a:endParaRPr lang="zh-CN" altLang="en-US" sz="1600" dirty="0">
              <a:solidFill>
                <a:schemeClr val="accent2"/>
              </a:solidFill>
              <a:latin typeface="微软雅黑" panose="020B0503020204020204" pitchFamily="34" charset="-122"/>
              <a:ea typeface="微软雅黑" panose="020B0503020204020204" pitchFamily="34" charset="-122"/>
            </a:endParaRPr>
          </a:p>
          <a:p>
            <a:pPr>
              <a:lnSpc>
                <a:spcPct val="150000"/>
              </a:lnSpc>
            </a:pPr>
            <a:endParaRPr lang="zh-CN" altLang="en-US" sz="1200" dirty="0">
              <a:solidFill>
                <a:schemeClr val="accent2"/>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659935" y="3842015"/>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73405" y="4594403"/>
            <a:ext cx="10404195" cy="787523"/>
          </a:xfrm>
          <a:prstGeom prst="rect">
            <a:avLst/>
          </a:prstGeom>
        </p:spPr>
        <p:txBody>
          <a:bodyPr wrap="square">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某全国连锁餐饮店，为扩大外卖需求，同时接入了百度，美团，饿了么三个外卖平台。其内部财务人员为实现财务对账，每次对账都要登录三个平台的后台，工作量比平时加重了好几倍。</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7" name="等腰三角形 16"/>
          <p:cNvSpPr/>
          <p:nvPr/>
        </p:nvSpPr>
        <p:spPr>
          <a:xfrm rot="5400000">
            <a:off x="1068948" y="5647793"/>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68569" y="5473710"/>
            <a:ext cx="6096000" cy="418191"/>
          </a:xfrm>
          <a:prstGeom prst="rect">
            <a:avLst/>
          </a:prstGeom>
        </p:spPr>
        <p:txBody>
          <a:bodyPr>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掌贝融合外卖所有外卖数据沉淀到后台，轻松对账。</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9000" r="-19000"/>
          </a:stretch>
        </a:blipFill>
        <a:effectLst/>
      </p:bgPr>
    </p:bg>
    <p:spTree>
      <p:nvGrpSpPr>
        <p:cNvPr id="1" name=""/>
        <p:cNvGrpSpPr/>
        <p:nvPr/>
      </p:nvGrpSpPr>
      <p:grpSpPr>
        <a:xfrm>
          <a:off x="0" y="0"/>
          <a:ext cx="0" cy="0"/>
          <a:chOff x="0" y="0"/>
          <a:chExt cx="0" cy="0"/>
        </a:xfrm>
      </p:grpSpPr>
      <p:sp>
        <p:nvSpPr>
          <p:cNvPr id="4" name="矩形 3"/>
          <p:cNvSpPr/>
          <p:nvPr/>
        </p:nvSpPr>
        <p:spPr>
          <a:xfrm>
            <a:off x="0" y="0"/>
            <a:ext cx="12192000" cy="6428935"/>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31819" y="150512"/>
            <a:ext cx="11045782" cy="3668454"/>
            <a:chOff x="231819" y="150512"/>
            <a:chExt cx="11045782" cy="2902403"/>
          </a:xfrm>
        </p:grpSpPr>
        <p:sp>
          <p:nvSpPr>
            <p:cNvPr id="5" name="文本框 4"/>
            <p:cNvSpPr txBox="1"/>
            <p:nvPr/>
          </p:nvSpPr>
          <p:spPr>
            <a:xfrm>
              <a:off x="514362" y="207049"/>
              <a:ext cx="2326278"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融合外卖</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6" name="矩形 5"/>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69286" y="1447290"/>
              <a:ext cx="10237563" cy="787523"/>
            </a:xfrm>
            <a:prstGeom prst="rect">
              <a:avLst/>
            </a:prstGeom>
          </p:spPr>
          <p:txBody>
            <a:bodyPr wrap="square">
              <a:spAutoFit/>
            </a:bodyPr>
            <a:lstStyle/>
            <a:p>
              <a:pPr lvl="1" algn="just">
                <a:lnSpc>
                  <a:spcPct val="150000"/>
                </a:lnSpc>
              </a:pPr>
              <a:r>
                <a:rPr lang="en-US" altLang="zh-CN" sz="1600" dirty="0" smtClean="0">
                  <a:solidFill>
                    <a:schemeClr val="bg1"/>
                  </a:solidFill>
                  <a:latin typeface="微软雅黑" panose="020B0503020204020204" pitchFamily="34" charset="-122"/>
                  <a:ea typeface="微软雅黑" panose="020B0503020204020204" pitchFamily="34" charset="-122"/>
                </a:rPr>
                <a:t>A</a:t>
              </a:r>
              <a:r>
                <a:rPr lang="zh-CN" altLang="en-US" sz="1600" dirty="0" smtClean="0">
                  <a:solidFill>
                    <a:schemeClr val="bg1"/>
                  </a:solidFill>
                  <a:latin typeface="微软雅黑" panose="020B0503020204020204" pitchFamily="34" charset="-122"/>
                  <a:ea typeface="微软雅黑" panose="020B0503020204020204" pitchFamily="34" charset="-122"/>
                </a:rPr>
                <a:t>门店新推出菜品，并想利用各大外面平台来做推广，但是这时候</a:t>
              </a:r>
              <a:r>
                <a:rPr lang="en-US" altLang="zh-CN" sz="1600" dirty="0" smtClean="0">
                  <a:solidFill>
                    <a:schemeClr val="bg1"/>
                  </a:solidFill>
                  <a:latin typeface="微软雅黑" panose="020B0503020204020204" pitchFamily="34" charset="-122"/>
                  <a:ea typeface="微软雅黑" panose="020B0503020204020204" pitchFamily="34" charset="-122"/>
                </a:rPr>
                <a:t>A</a:t>
              </a:r>
              <a:r>
                <a:rPr lang="zh-CN" altLang="en-US" sz="1600" dirty="0" smtClean="0">
                  <a:solidFill>
                    <a:schemeClr val="bg1"/>
                  </a:solidFill>
                  <a:latin typeface="微软雅黑" panose="020B0503020204020204" pitchFamily="34" charset="-122"/>
                  <a:ea typeface="微软雅黑" panose="020B0503020204020204" pitchFamily="34" charset="-122"/>
                </a:rPr>
                <a:t>店运营的同事好</a:t>
              </a:r>
              <a:r>
                <a:rPr lang="zh-CN" altLang="en-US" sz="1600" smtClean="0">
                  <a:solidFill>
                    <a:schemeClr val="bg1"/>
                  </a:solidFill>
                  <a:latin typeface="微软雅黑" panose="020B0503020204020204" pitchFamily="34" charset="-122"/>
                  <a:ea typeface="微软雅黑" panose="020B0503020204020204" pitchFamily="34" charset="-122"/>
                </a:rPr>
                <a:t>头疼，因为他必须在三</a:t>
              </a:r>
              <a:r>
                <a:rPr lang="zh-CN" altLang="en-US" sz="1600" dirty="0" smtClean="0">
                  <a:solidFill>
                    <a:schemeClr val="bg1"/>
                  </a:solidFill>
                  <a:latin typeface="微软雅黑" panose="020B0503020204020204" pitchFamily="34" charset="-122"/>
                  <a:ea typeface="微软雅黑" panose="020B0503020204020204" pitchFamily="34" charset="-122"/>
                </a:rPr>
                <a:t>个外</a:t>
              </a:r>
              <a:r>
                <a:rPr lang="zh-CN" altLang="en-US" sz="1600" smtClean="0">
                  <a:solidFill>
                    <a:schemeClr val="bg1"/>
                  </a:solidFill>
                  <a:latin typeface="微软雅黑" panose="020B0503020204020204" pitchFamily="34" charset="-122"/>
                  <a:ea typeface="微软雅黑" panose="020B0503020204020204" pitchFamily="34" charset="-122"/>
                </a:rPr>
                <a:t>卖平台</a:t>
              </a:r>
              <a:r>
                <a:rPr lang="zh-CN" altLang="en-US" sz="1600">
                  <a:solidFill>
                    <a:schemeClr val="bg1"/>
                  </a:solidFill>
                  <a:latin typeface="微软雅黑" panose="020B0503020204020204" pitchFamily="34" charset="-122"/>
                  <a:ea typeface="微软雅黑" panose="020B0503020204020204" pitchFamily="34" charset="-122"/>
                </a:rPr>
                <a:t>都去</a:t>
              </a:r>
              <a:r>
                <a:rPr lang="zh-CN" altLang="en-US" sz="1600" smtClean="0">
                  <a:solidFill>
                    <a:schemeClr val="bg1"/>
                  </a:solidFill>
                  <a:latin typeface="微软雅黑" panose="020B0503020204020204" pitchFamily="34" charset="-122"/>
                  <a:ea typeface="微软雅黑" panose="020B0503020204020204" pitchFamily="34" charset="-122"/>
                </a:rPr>
                <a:t>新</a:t>
              </a:r>
              <a:r>
                <a:rPr lang="zh-CN" altLang="en-US" sz="1600" dirty="0" smtClean="0">
                  <a:solidFill>
                    <a:schemeClr val="bg1"/>
                  </a:solidFill>
                  <a:latin typeface="微软雅黑" panose="020B0503020204020204" pitchFamily="34" charset="-122"/>
                  <a:ea typeface="微软雅黑" panose="020B0503020204020204" pitchFamily="34" charset="-122"/>
                </a:rPr>
                <a:t>添加菜品，</a:t>
              </a:r>
              <a:r>
                <a:rPr lang="zh-CN" altLang="en-US" sz="1600" smtClean="0">
                  <a:solidFill>
                    <a:schemeClr val="bg1"/>
                  </a:solidFill>
                  <a:latin typeface="微软雅黑" panose="020B0503020204020204" pitchFamily="34" charset="-122"/>
                  <a:ea typeface="微软雅黑" panose="020B0503020204020204" pitchFamily="34" charset="-122"/>
                </a:rPr>
                <a:t>这时候他想</a:t>
              </a:r>
              <a:r>
                <a:rPr lang="zh-CN" altLang="en-US" sz="1600" dirty="0" smtClean="0">
                  <a:solidFill>
                    <a:schemeClr val="bg1"/>
                  </a:solidFill>
                  <a:latin typeface="微软雅黑" panose="020B0503020204020204" pitchFamily="34" charset="-122"/>
                  <a:ea typeface="微软雅黑" panose="020B0503020204020204" pitchFamily="34" charset="-122"/>
                </a:rPr>
                <a:t>如果在</a:t>
              </a:r>
              <a:r>
                <a:rPr lang="zh-CN" altLang="en-US" sz="1600" smtClean="0">
                  <a:solidFill>
                    <a:schemeClr val="bg1"/>
                  </a:solidFill>
                  <a:latin typeface="微软雅黑" panose="020B0503020204020204" pitchFamily="34" charset="-122"/>
                  <a:ea typeface="微软雅黑" panose="020B0503020204020204" pitchFamily="34" charset="-122"/>
                </a:rPr>
                <a:t>一个平台把菜品配置好，可以</a:t>
              </a:r>
              <a:r>
                <a:rPr lang="zh-CN" altLang="en-US" sz="1600" dirty="0" smtClean="0">
                  <a:solidFill>
                    <a:schemeClr val="bg1"/>
                  </a:solidFill>
                  <a:latin typeface="微软雅黑" panose="020B0503020204020204" pitchFamily="34" charset="-122"/>
                  <a:ea typeface="微软雅黑" panose="020B0503020204020204" pitchFamily="34" charset="-122"/>
                </a:rPr>
                <a:t>一</a:t>
              </a:r>
              <a:r>
                <a:rPr lang="zh-CN" altLang="en-US" sz="1600" smtClean="0">
                  <a:solidFill>
                    <a:schemeClr val="bg1"/>
                  </a:solidFill>
                  <a:latin typeface="微软雅黑" panose="020B0503020204020204" pitchFamily="34" charset="-122"/>
                  <a:ea typeface="微软雅黑" panose="020B0503020204020204" pitchFamily="34" charset="-122"/>
                </a:rPr>
                <a:t>键同步到各个平台那多</a:t>
              </a:r>
              <a:r>
                <a:rPr lang="zh-CN" altLang="en-US" sz="1600" dirty="0" smtClean="0">
                  <a:solidFill>
                    <a:schemeClr val="bg1"/>
                  </a:solidFill>
                  <a:latin typeface="微软雅黑" panose="020B0503020204020204" pitchFamily="34" charset="-122"/>
                  <a:ea typeface="微软雅黑" panose="020B0503020204020204" pitchFamily="34" charset="-122"/>
                </a:rPr>
                <a:t>好啊</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73405" y="931762"/>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场景三</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017433" y="2429844"/>
              <a:ext cx="10260168" cy="623071"/>
              <a:chOff x="1056069" y="2898663"/>
              <a:chExt cx="8497629" cy="623071"/>
            </a:xfrm>
          </p:grpSpPr>
          <p:sp>
            <p:nvSpPr>
              <p:cNvPr id="12" name="等腰三角形 11"/>
              <p:cNvSpPr/>
              <p:nvPr/>
            </p:nvSpPr>
            <p:spPr>
              <a:xfrm rot="5400000">
                <a:off x="1023872" y="303765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13" name="矩形 12"/>
              <p:cNvSpPr/>
              <p:nvPr/>
            </p:nvSpPr>
            <p:spPr>
              <a:xfrm>
                <a:off x="1223493" y="2898663"/>
                <a:ext cx="8330205" cy="623071"/>
              </a:xfrm>
              <a:prstGeom prst="rect">
                <a:avLst/>
              </a:prstGeom>
            </p:spPr>
            <p:txBody>
              <a:bodyPr wrap="square">
                <a:spAutoFit/>
              </a:bodyPr>
              <a:lstStyle/>
              <a:p>
                <a:pPr>
                  <a:lnSpc>
                    <a:spcPct val="150000"/>
                  </a:lnSpc>
                </a:pPr>
                <a:r>
                  <a:rPr lang="zh-CN" altLang="en-US" sz="1600">
                    <a:solidFill>
                      <a:schemeClr val="accent2"/>
                    </a:solidFill>
                    <a:latin typeface="微软雅黑" panose="020B0503020204020204" pitchFamily="34" charset="-122"/>
                    <a:ea typeface="微软雅黑" panose="020B0503020204020204" pitchFamily="34" charset="-122"/>
                  </a:rPr>
                  <a:t>掌</a:t>
                </a:r>
                <a:r>
                  <a:rPr lang="zh-CN" altLang="en-US" sz="1600" smtClean="0">
                    <a:solidFill>
                      <a:schemeClr val="accent2"/>
                    </a:solidFill>
                    <a:latin typeface="微软雅黑" panose="020B0503020204020204" pitchFamily="34" charset="-122"/>
                    <a:ea typeface="微软雅黑" panose="020B0503020204020204" pitchFamily="34" charset="-122"/>
                  </a:rPr>
                  <a:t>贝</a:t>
                </a:r>
                <a:r>
                  <a:rPr lang="zh-CN" altLang="en-US" sz="1600">
                    <a:solidFill>
                      <a:schemeClr val="accent2"/>
                    </a:solidFill>
                    <a:latin typeface="微软雅黑" panose="020B0503020204020204" pitchFamily="34" charset="-122"/>
                    <a:ea typeface="微软雅黑" panose="020B0503020204020204" pitchFamily="34" charset="-122"/>
                  </a:rPr>
                  <a:t>已经</a:t>
                </a:r>
                <a:r>
                  <a:rPr lang="zh-CN" altLang="en-US" sz="1600" smtClean="0">
                    <a:solidFill>
                      <a:schemeClr val="accent2"/>
                    </a:solidFill>
                    <a:latin typeface="微软雅黑" panose="020B0503020204020204" pitchFamily="34" charset="-122"/>
                    <a:ea typeface="微软雅黑" panose="020B0503020204020204" pitchFamily="34" charset="-122"/>
                  </a:rPr>
                  <a:t>实现</a:t>
                </a:r>
                <a:r>
                  <a:rPr lang="zh-CN" altLang="en-US" sz="1600" dirty="0" smtClean="0">
                    <a:solidFill>
                      <a:schemeClr val="accent2"/>
                    </a:solidFill>
                    <a:latin typeface="微软雅黑" panose="020B0503020204020204" pitchFamily="34" charset="-122"/>
                    <a:ea typeface="微软雅黑" panose="020B0503020204020204" pitchFamily="34" charset="-122"/>
                  </a:rPr>
                  <a:t>了现在我们这位运营人员的愿望，不仅配置新菜品可以一键同步，营业时间，配送范围，外面公告等等都可以一</a:t>
                </a:r>
                <a:r>
                  <a:rPr lang="zh-CN" altLang="en-US" sz="1600" smtClean="0">
                    <a:solidFill>
                      <a:schemeClr val="accent2"/>
                    </a:solidFill>
                    <a:latin typeface="微软雅黑" panose="020B0503020204020204" pitchFamily="34" charset="-122"/>
                    <a:ea typeface="微软雅黑" panose="020B0503020204020204" pitchFamily="34" charset="-122"/>
                  </a:rPr>
                  <a:t>键同步！</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415772"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预约中心</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1033387" y="1633599"/>
            <a:ext cx="3405856" cy="3451539"/>
            <a:chOff x="514362" y="1511207"/>
            <a:chExt cx="3960440" cy="4068452"/>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8190" y="3113385"/>
              <a:ext cx="1727412" cy="1677342"/>
            </a:xfrm>
            <a:prstGeom prst="rect">
              <a:avLst/>
            </a:prstGeom>
            <a:ln>
              <a:noFill/>
            </a:ln>
            <a:effectLst>
              <a:softEdge rad="112500"/>
            </a:effectLst>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6570" y="2177281"/>
              <a:ext cx="1368152" cy="1368152"/>
            </a:xfrm>
            <a:prstGeom prst="rect">
              <a:avLst/>
            </a:prstGeom>
            <a:ln>
              <a:noFill/>
            </a:ln>
            <a:effectLst>
              <a:outerShdw blurRad="292100" dist="139700" dir="2700000" algn="tl" rotWithShape="0">
                <a:srgbClr val="333333">
                  <a:alpha val="65000"/>
                </a:srgbClr>
              </a:outerShdw>
            </a:effectLst>
          </p:spPr>
        </p:pic>
        <p:sp>
          <p:nvSpPr>
            <p:cNvPr id="10" name="椭圆 9"/>
            <p:cNvSpPr/>
            <p:nvPr/>
          </p:nvSpPr>
          <p:spPr>
            <a:xfrm>
              <a:off x="514362" y="1511207"/>
              <a:ext cx="3960440" cy="4068452"/>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5626930" y="2861357"/>
            <a:ext cx="6096000" cy="1384995"/>
          </a:xfrm>
          <a:prstGeom prst="rect">
            <a:avLst/>
          </a:prstGeom>
        </p:spPr>
        <p:txBody>
          <a:bodyPr>
            <a:spAutoFit/>
          </a:bodyPr>
          <a:lstStyle/>
          <a:p>
            <a:pPr>
              <a:lnSpc>
                <a:spcPct val="150000"/>
              </a:lnSpc>
              <a:spcAft>
                <a:spcPts val="0"/>
              </a:spcAft>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掌</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贝系统依托于微信设计的功能，消费者只需通过微信申请预约，商家在掌贝</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POS</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端接受预约即可完成预约的整个流程。</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5626930" y="2399692"/>
            <a:ext cx="800219" cy="461665"/>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预约</a:t>
            </a:r>
            <a:endParaRPr lang="zh-CN" altLang="en-US"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5626930" y="4338685"/>
            <a:ext cx="5955476" cy="369332"/>
          </a:xfrm>
          <a:prstGeom prst="rect">
            <a:avLst/>
          </a:prstGeom>
        </p:spPr>
        <p:txBody>
          <a:bodyPr wrap="none">
            <a:spAutoFit/>
          </a:bodyPr>
          <a:lstStyle/>
          <a:p>
            <a:r>
              <a:rPr lang="zh-CN" altLang="en-US" dirty="0">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客户通过微信在线预约，掌贝直接提醒处理，高效便捷。</a:t>
            </a:r>
            <a:endParaRPr lang="zh-CN" altLang="en-US" dirty="0"/>
          </a:p>
        </p:txBody>
      </p:sp>
      <p:cxnSp>
        <p:nvCxnSpPr>
          <p:cNvPr id="14" name="直接连接符 13"/>
          <p:cNvCxnSpPr/>
          <p:nvPr/>
        </p:nvCxnSpPr>
        <p:spPr>
          <a:xfrm>
            <a:off x="5024197" y="365031"/>
            <a:ext cx="17779" cy="5988676"/>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预约中心</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rotWithShape="1">
          <a:blip r:embed="rId1" cstate="print">
            <a:extLst>
              <a:ext uri="{28A0092B-C50C-407E-A947-70E740481C1C}">
                <a14:useLocalDpi xmlns:a14="http://schemas.microsoft.com/office/drawing/2010/main" val="0"/>
              </a:ext>
            </a:extLst>
          </a:blip>
          <a:srcRect t="4319"/>
          <a:stretch>
            <a:fillRect/>
          </a:stretch>
        </p:blipFill>
        <p:spPr>
          <a:xfrm>
            <a:off x="248708" y="994804"/>
            <a:ext cx="2333114" cy="4180450"/>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4851"/>
          <a:stretch>
            <a:fillRect/>
          </a:stretch>
        </p:blipFill>
        <p:spPr>
          <a:xfrm>
            <a:off x="3067455" y="1015978"/>
            <a:ext cx="2535374" cy="4180450"/>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3944"/>
          <a:stretch>
            <a:fillRect/>
          </a:stretch>
        </p:blipFill>
        <p:spPr>
          <a:xfrm>
            <a:off x="9299466" y="1015978"/>
            <a:ext cx="2593356" cy="4247500"/>
          </a:xfrm>
          <a:prstGeom prst="rect">
            <a:avLst/>
          </a:prstGeom>
          <a:ln>
            <a:noFill/>
          </a:ln>
          <a:effectLst>
            <a:outerShdw blurRad="292100" dist="139700" dir="2700000" algn="tl" rotWithShape="0">
              <a:srgbClr val="333333">
                <a:alpha val="65000"/>
              </a:srgbClr>
            </a:outerShdw>
          </a:effectLst>
        </p:spPr>
      </p:pic>
      <p:sp>
        <p:nvSpPr>
          <p:cNvPr id="9" name="右箭头 8"/>
          <p:cNvSpPr/>
          <p:nvPr/>
        </p:nvSpPr>
        <p:spPr>
          <a:xfrm>
            <a:off x="2718396" y="3446004"/>
            <a:ext cx="259861" cy="253729"/>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a:off x="5775058" y="3319139"/>
            <a:ext cx="259861" cy="253729"/>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8867375" y="3319139"/>
            <a:ext cx="259861" cy="253729"/>
          </a:xfrm>
          <a:prstGeom prst="right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960431" y="5385931"/>
            <a:ext cx="1760418" cy="369332"/>
          </a:xfrm>
          <a:prstGeom prst="rect">
            <a:avLst/>
          </a:prstGeom>
          <a:no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客户在线预约</a:t>
            </a: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nvSpPr>
        <p:spPr>
          <a:xfrm>
            <a:off x="6403994" y="5380288"/>
            <a:ext cx="2222083"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2.</a:t>
            </a:r>
            <a:r>
              <a:rPr lang="zh-CN" altLang="zh-CN" dirty="0" smtClean="0">
                <a:latin typeface="微软雅黑" panose="020B0503020204020204" pitchFamily="34" charset="-122"/>
                <a:ea typeface="微软雅黑" panose="020B0503020204020204" pitchFamily="34" charset="-122"/>
              </a:rPr>
              <a:t>掌</a:t>
            </a:r>
            <a:r>
              <a:rPr lang="zh-CN" altLang="zh-CN" dirty="0">
                <a:latin typeface="微软雅黑" panose="020B0503020204020204" pitchFamily="34" charset="-122"/>
                <a:ea typeface="微软雅黑" panose="020B0503020204020204" pitchFamily="34" charset="-122"/>
              </a:rPr>
              <a:t>贝接受处理订单</a:t>
            </a:r>
            <a:endParaRPr lang="zh-CN" altLang="zh-CN" dirty="0">
              <a:latin typeface="微软雅黑" panose="020B0503020204020204" pitchFamily="34" charset="-122"/>
              <a:ea typeface="微软雅黑" panose="020B0503020204020204" pitchFamily="34" charset="-122"/>
            </a:endParaRPr>
          </a:p>
        </p:txBody>
      </p:sp>
      <p:sp>
        <p:nvSpPr>
          <p:cNvPr id="15" name="矩形 14"/>
          <p:cNvSpPr/>
          <p:nvPr/>
        </p:nvSpPr>
        <p:spPr>
          <a:xfrm>
            <a:off x="9439905" y="5370220"/>
            <a:ext cx="2452916" cy="369332"/>
          </a:xfrm>
          <a:prstGeom prst="rect">
            <a:avLst/>
          </a:prstGeom>
        </p:spPr>
        <p:txBody>
          <a:bodyPr wrap="none">
            <a:spAutoFit/>
          </a:bodyPr>
          <a:lstStyle/>
          <a:p>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消费者收到信息反馈</a:t>
            </a:r>
            <a:endParaRPr lang="zh-CN" altLang="zh-CN" dirty="0">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4"/>
          <a:stretch>
            <a:fillRect/>
          </a:stretch>
        </p:blipFill>
        <p:spPr>
          <a:xfrm>
            <a:off x="6207148" y="1037153"/>
            <a:ext cx="2487998" cy="4138101"/>
          </a:xfrm>
          <a:prstGeom prst="rect">
            <a:avLst/>
          </a:prstGeom>
          <a:ln>
            <a:noFill/>
          </a:ln>
          <a:effectLst>
            <a:outerShdw blurRad="292100" dist="139700" dir="2700000" algn="tl" rotWithShape="0">
              <a:srgbClr val="333333">
                <a:alpha val="65000"/>
              </a:srgbClr>
            </a:outerShdw>
          </a:effectLst>
        </p:spPr>
      </p:pic>
      <p:grpSp>
        <p:nvGrpSpPr>
          <p:cNvPr id="8" name="组合 7"/>
          <p:cNvGrpSpPr/>
          <p:nvPr/>
        </p:nvGrpSpPr>
        <p:grpSpPr>
          <a:xfrm>
            <a:off x="175208" y="5817913"/>
            <a:ext cx="10766713" cy="527043"/>
            <a:chOff x="175208" y="5933824"/>
            <a:chExt cx="10766713" cy="527043"/>
          </a:xfrm>
        </p:grpSpPr>
        <p:grpSp>
          <p:nvGrpSpPr>
            <p:cNvPr id="23" name="组合 22"/>
            <p:cNvGrpSpPr/>
            <p:nvPr/>
          </p:nvGrpSpPr>
          <p:grpSpPr>
            <a:xfrm>
              <a:off x="899646" y="5933824"/>
              <a:ext cx="10042275" cy="527043"/>
              <a:chOff x="575252" y="5986047"/>
              <a:chExt cx="10042275" cy="527043"/>
            </a:xfrm>
          </p:grpSpPr>
          <p:sp>
            <p:nvSpPr>
              <p:cNvPr id="18" name="矩形 17"/>
              <p:cNvSpPr/>
              <p:nvPr/>
            </p:nvSpPr>
            <p:spPr>
              <a:xfrm>
                <a:off x="588131" y="6005259"/>
                <a:ext cx="10029396" cy="507831"/>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Tx/>
                  <a:buNone/>
                  <a:defRPr/>
                </a:pPr>
                <a:r>
                  <a:rPr kumimoji="0" lang="zh-CN" altLang="en-US" b="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cs typeface="宋体" panose="02010600030101010101" pitchFamily="2" charset="-122"/>
                  </a:rPr>
                  <a:t>消费者通过商家微信公众号可进行直接的完成预约的整个过程，帮助商家增加空余时间的客流量</a:t>
                </a:r>
                <a:endParaRPr kumimoji="0" lang="zh-CN" altLang="en-US" sz="1600" b="0" i="0" u="none" strike="noStrike" kern="0" cap="none" spc="0" normalizeH="0" baseline="0" noProof="0" dirty="0" smtClean="0">
                  <a:ln>
                    <a:noFill/>
                  </a:ln>
                  <a:solidFill>
                    <a:sysClr val="windowText" lastClr="000000"/>
                  </a:solidFill>
                  <a:effectLst/>
                  <a:uLnTx/>
                  <a:uFillTx/>
                </a:endParaRPr>
              </a:p>
            </p:txBody>
          </p:sp>
          <p:sp>
            <p:nvSpPr>
              <p:cNvPr id="22" name="圆角矩形 21"/>
              <p:cNvSpPr/>
              <p:nvPr/>
            </p:nvSpPr>
            <p:spPr>
              <a:xfrm>
                <a:off x="575252" y="5986047"/>
                <a:ext cx="10029396" cy="50598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175208" y="5986760"/>
              <a:ext cx="742703" cy="400110"/>
              <a:chOff x="6233917" y="1722647"/>
              <a:chExt cx="742703" cy="400110"/>
            </a:xfrm>
          </p:grpSpPr>
          <p:sp>
            <p:nvSpPr>
              <p:cNvPr id="25" name="文本框 24"/>
              <p:cNvSpPr txBox="1"/>
              <p:nvPr/>
            </p:nvSpPr>
            <p:spPr>
              <a:xfrm>
                <a:off x="6278993" y="1722647"/>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6" name="矩形 25"/>
              <p:cNvSpPr/>
              <p:nvPr/>
            </p:nvSpPr>
            <p:spPr>
              <a:xfrm>
                <a:off x="6233917" y="178103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6" name="矩形 5"/>
          <p:cNvSpPr/>
          <p:nvPr/>
        </p:nvSpPr>
        <p:spPr>
          <a:xfrm>
            <a:off x="0" y="0"/>
            <a:ext cx="12192000" cy="64148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预约中心</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3404" y="1664364"/>
            <a:ext cx="10404195" cy="1200329"/>
          </a:xfrm>
          <a:prstGeom prst="rect">
            <a:avLst/>
          </a:prstGeom>
          <a:noFill/>
        </p:spPr>
        <p:txBody>
          <a:bodyPr wrap="square">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某咖啡店老板，一直使用电话预约作为客户预约的方式，希望通过预约的方式增加自己店内空闲时间的人流量。可最近问题频发，不是服务员接电话时登记错客户预约的内容，就是店里一时太忙，没有服务员去接听预约的电话。</a:t>
            </a:r>
            <a:endParaRPr lang="en-US" altLang="zh-CN" sz="1600" dirty="0" smtClean="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不管怎么想，问题貌似也得不到解决的方法。</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73404" y="3542790"/>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73405" y="1173501"/>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5400000">
            <a:off x="985235" y="3038776"/>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184855" y="2864693"/>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使用掌贝的预约功能，能精准记录客户的预约数据并减低服务员的工作量。</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695459" y="3431799"/>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873404" y="4147424"/>
            <a:ext cx="10404195" cy="1200329"/>
          </a:xfrm>
          <a:prstGeom prst="rect">
            <a:avLst/>
          </a:prstGeom>
        </p:spPr>
        <p:txBody>
          <a:bodyPr wrap="square">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在某学校附近开了一家西餐厅，中午或者晚上的时候人流特别多，生意还做的不错。不过早上</a:t>
            </a:r>
            <a:r>
              <a:rPr lang="en-US" altLang="zh-CN" sz="1600" dirty="0" smtClean="0">
                <a:solidFill>
                  <a:schemeClr val="bg1"/>
                </a:solidFill>
                <a:latin typeface="微软雅黑" panose="020B0503020204020204" pitchFamily="34" charset="-122"/>
                <a:ea typeface="微软雅黑" panose="020B0503020204020204" pitchFamily="34" charset="-122"/>
              </a:rPr>
              <a:t>8</a:t>
            </a:r>
            <a:r>
              <a:rPr lang="zh-CN" altLang="en-US" sz="1600" dirty="0" smtClean="0">
                <a:solidFill>
                  <a:schemeClr val="bg1"/>
                </a:solidFill>
                <a:latin typeface="微软雅黑" panose="020B0503020204020204" pitchFamily="34" charset="-122"/>
                <a:ea typeface="微软雅黑" panose="020B0503020204020204" pitchFamily="34" charset="-122"/>
              </a:rPr>
              <a:t>到</a:t>
            </a:r>
            <a:r>
              <a:rPr lang="en-US" altLang="zh-CN" sz="1600" dirty="0" smtClean="0">
                <a:solidFill>
                  <a:schemeClr val="bg1"/>
                </a:solidFill>
                <a:latin typeface="微软雅黑" panose="020B0503020204020204" pitchFamily="34" charset="-122"/>
                <a:ea typeface="微软雅黑" panose="020B0503020204020204" pitchFamily="34" charset="-122"/>
              </a:rPr>
              <a:t>11</a:t>
            </a:r>
            <a:r>
              <a:rPr lang="zh-CN" altLang="en-US" sz="1600" dirty="0" smtClean="0">
                <a:solidFill>
                  <a:schemeClr val="bg1"/>
                </a:solidFill>
                <a:latin typeface="微软雅黑" panose="020B0503020204020204" pitchFamily="34" charset="-122"/>
                <a:ea typeface="微软雅黑" panose="020B0503020204020204" pitchFamily="34" charset="-122"/>
              </a:rPr>
              <a:t>点或者一些特点的时间人流特别少，于是做起了电话预约功能。可开始实施的时候，发现电话预约的方式特别难以传播，很少人记住店内的电话，消费者以学生居多，一般只有商家的微信公众号，所以难以实现预约。</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7" name="等腰三角形 16"/>
          <p:cNvSpPr/>
          <p:nvPr/>
        </p:nvSpPr>
        <p:spPr>
          <a:xfrm rot="5400000">
            <a:off x="985235" y="5537735"/>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184856" y="5363652"/>
            <a:ext cx="7171744"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使用掌贝的预约功能，能轻松在商家公众号的直接实现预约，轻松快捷。</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a:stretch>
            <a:fillRect/>
          </a:stretch>
        </p:blipFill>
        <p:spPr>
          <a:xfrm>
            <a:off x="1717347" y="4553422"/>
            <a:ext cx="1990725" cy="1228725"/>
          </a:xfrm>
          <a:prstGeom prst="rect">
            <a:avLst/>
          </a:prstGeom>
          <a:scene3d>
            <a:camera prst="perspectiveHeroicExtremeLeftFacing"/>
            <a:lightRig rig="threePt" dir="t"/>
          </a:scene3d>
        </p:spPr>
      </p:pic>
      <p:pic>
        <p:nvPicPr>
          <p:cNvPr id="24" name="图片 23"/>
          <p:cNvPicPr>
            <a:picLocks noChangeAspect="1"/>
          </p:cNvPicPr>
          <p:nvPr/>
        </p:nvPicPr>
        <p:blipFill>
          <a:blip r:embed="rId2"/>
          <a:stretch>
            <a:fillRect/>
          </a:stretch>
        </p:blipFill>
        <p:spPr>
          <a:xfrm>
            <a:off x="3540224" y="4285965"/>
            <a:ext cx="1657350" cy="1933575"/>
          </a:xfrm>
          <a:prstGeom prst="rect">
            <a:avLst/>
          </a:prstGeom>
          <a:scene3d>
            <a:camera prst="perspectiveHeroicExtremeLeftFacing"/>
            <a:lightRig rig="threePt" dir="t"/>
          </a:scene3d>
        </p:spPr>
      </p:pic>
      <p:pic>
        <p:nvPicPr>
          <p:cNvPr id="22" name="图片 21"/>
          <p:cNvPicPr>
            <a:picLocks noChangeAspect="1"/>
          </p:cNvPicPr>
          <p:nvPr/>
        </p:nvPicPr>
        <p:blipFill>
          <a:blip r:embed="rId3"/>
          <a:stretch>
            <a:fillRect/>
          </a:stretch>
        </p:blipFill>
        <p:spPr>
          <a:xfrm>
            <a:off x="603499" y="3361337"/>
            <a:ext cx="1452776" cy="1726727"/>
          </a:xfrm>
          <a:prstGeom prst="rect">
            <a:avLst/>
          </a:prstGeom>
          <a:scene3d>
            <a:camera prst="perspectiveHeroicExtremeLeftFacing"/>
            <a:lightRig rig="threePt" dir="t"/>
          </a:scene3d>
        </p:spPr>
      </p:pic>
      <p:sp>
        <p:nvSpPr>
          <p:cNvPr id="2" name="文本框 1"/>
          <p:cNvSpPr txBox="1"/>
          <p:nvPr/>
        </p:nvSpPr>
        <p:spPr>
          <a:xfrm>
            <a:off x="514362" y="207049"/>
            <a:ext cx="1415772"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营销工具</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6670208" y="2041076"/>
            <a:ext cx="5255628" cy="3046988"/>
          </a:xfrm>
          <a:prstGeom prst="rect">
            <a:avLst/>
          </a:prstGeom>
        </p:spPr>
        <p:txBody>
          <a:bodyPr wrap="square">
            <a:spAutoFit/>
          </a:bodyPr>
          <a:lstStyle/>
          <a:p>
            <a:pPr lvl="0" fontAlgn="base">
              <a:lnSpc>
                <a:spcPct val="200000"/>
              </a:lnSpc>
              <a:spcBef>
                <a:spcPct val="0"/>
              </a:spcBef>
              <a:spcAft>
                <a:spcPct val="0"/>
              </a:spcAft>
            </a:pPr>
            <a:r>
              <a:rPr lang="zh-CN" altLang="en-US" sz="1600" dirty="0">
                <a:solidFill>
                  <a:srgbClr val="000000"/>
                </a:solidFill>
                <a:latin typeface="微软雅黑" panose="020B0503020204020204" pitchFamily="34" charset="-122"/>
                <a:ea typeface="微软雅黑" panose="020B0503020204020204" pitchFamily="34" charset="-122"/>
              </a:rPr>
              <a:t>是</a:t>
            </a:r>
            <a:r>
              <a:rPr lang="zh-CN" altLang="zh-CN" sz="1600" dirty="0">
                <a:solidFill>
                  <a:srgbClr val="000000"/>
                </a:solidFill>
                <a:latin typeface="微软雅黑" panose="020B0503020204020204" pitchFamily="34" charset="-122"/>
                <a:ea typeface="微软雅黑" panose="020B0503020204020204" pitchFamily="34" charset="-122"/>
              </a:rPr>
              <a:t>依托</a:t>
            </a:r>
            <a:r>
              <a:rPr lang="zh-CN" altLang="en-US" sz="1600" dirty="0">
                <a:solidFill>
                  <a:srgbClr val="000000"/>
                </a:solidFill>
                <a:latin typeface="微软雅黑" panose="020B0503020204020204" pitchFamily="34" charset="-122"/>
                <a:ea typeface="微软雅黑" panose="020B0503020204020204" pitchFamily="34" charset="-122"/>
              </a:rPr>
              <a:t>于</a:t>
            </a:r>
            <a:r>
              <a:rPr lang="zh-CN" altLang="zh-CN" sz="1600" dirty="0">
                <a:solidFill>
                  <a:srgbClr val="000000"/>
                </a:solidFill>
                <a:latin typeface="微软雅黑" panose="020B0503020204020204" pitchFamily="34" charset="-122"/>
                <a:ea typeface="微软雅黑" panose="020B0503020204020204" pitchFamily="34" charset="-122"/>
              </a:rPr>
              <a:t>微信</a:t>
            </a:r>
            <a:r>
              <a:rPr lang="zh-CN" altLang="en-US" sz="1600" dirty="0">
                <a:solidFill>
                  <a:srgbClr val="000000"/>
                </a:solidFill>
                <a:latin typeface="微软雅黑" panose="020B0503020204020204" pitchFamily="34" charset="-122"/>
                <a:ea typeface="微软雅黑" panose="020B0503020204020204" pitchFamily="34" charset="-122"/>
              </a:rPr>
              <a:t>巨大的流量和强关系的</a:t>
            </a:r>
            <a:r>
              <a:rPr lang="zh-CN" altLang="zh-CN" sz="1600" dirty="0">
                <a:solidFill>
                  <a:srgbClr val="000000"/>
                </a:solidFill>
                <a:latin typeface="微软雅黑" panose="020B0503020204020204" pitchFamily="34" charset="-122"/>
                <a:ea typeface="微软雅黑" panose="020B0503020204020204" pitchFamily="34" charset="-122"/>
              </a:rPr>
              <a:t>平台</a:t>
            </a:r>
            <a:r>
              <a:rPr lang="zh-CN" altLang="en-US" sz="1600" dirty="0">
                <a:solidFill>
                  <a:srgbClr val="000000"/>
                </a:solidFill>
                <a:latin typeface="微软雅黑" panose="020B0503020204020204" pitchFamily="34" charset="-122"/>
                <a:ea typeface="微软雅黑" panose="020B0503020204020204" pitchFamily="34" charset="-122"/>
              </a:rPr>
              <a:t>而</a:t>
            </a:r>
            <a:r>
              <a:rPr lang="zh-CN" altLang="zh-CN" sz="1600" dirty="0">
                <a:solidFill>
                  <a:srgbClr val="000000"/>
                </a:solidFill>
                <a:latin typeface="微软雅黑" panose="020B0503020204020204" pitchFamily="34" charset="-122"/>
                <a:ea typeface="微软雅黑" panose="020B0503020204020204" pitchFamily="34" charset="-122"/>
              </a:rPr>
              <a:t>建立的</a:t>
            </a:r>
            <a:r>
              <a:rPr lang="zh-CN" altLang="en-US" sz="1600" dirty="0">
                <a:solidFill>
                  <a:srgbClr val="000000"/>
                </a:solidFill>
                <a:latin typeface="微软雅黑" panose="020B0503020204020204" pitchFamily="34" charset="-122"/>
                <a:ea typeface="微软雅黑" panose="020B0503020204020204" pitchFamily="34" charset="-122"/>
              </a:rPr>
              <a:t>一种</a:t>
            </a:r>
            <a:r>
              <a:rPr lang="zh-CN" altLang="zh-CN" sz="1600" dirty="0">
                <a:solidFill>
                  <a:srgbClr val="000000"/>
                </a:solidFill>
                <a:latin typeface="微软雅黑" panose="020B0503020204020204" pitchFamily="34" charset="-122"/>
                <a:ea typeface="微软雅黑" panose="020B0503020204020204" pitchFamily="34" charset="-122"/>
              </a:rPr>
              <a:t>低成本、高性价比的营销</a:t>
            </a:r>
            <a:r>
              <a:rPr lang="zh-CN" altLang="en-US" sz="1600" dirty="0">
                <a:solidFill>
                  <a:srgbClr val="000000"/>
                </a:solidFill>
                <a:latin typeface="微软雅黑" panose="020B0503020204020204" pitchFamily="34" charset="-122"/>
                <a:ea typeface="微软雅黑" panose="020B0503020204020204" pitchFamily="34" charset="-122"/>
              </a:rPr>
              <a:t>工具，拥有多样化的营销形式，并以丰富有趣的内容设计跟粉丝进行有效的互动，</a:t>
            </a:r>
            <a:r>
              <a:rPr lang="zh-CN" altLang="zh-CN" sz="1600" dirty="0">
                <a:solidFill>
                  <a:srgbClr val="000000"/>
                </a:solidFill>
                <a:latin typeface="微软雅黑" panose="020B0503020204020204" pitchFamily="34" charset="-122"/>
                <a:ea typeface="微软雅黑" panose="020B0503020204020204" pitchFamily="34" charset="-122"/>
              </a:rPr>
              <a:t>具有针对性强，贴近消费者需求，擅长与消费者互动的特点</a:t>
            </a:r>
            <a:r>
              <a:rPr lang="zh-CN" altLang="en-US" sz="1600" dirty="0">
                <a:solidFill>
                  <a:srgbClr val="000000"/>
                </a:solidFill>
                <a:latin typeface="微软雅黑" panose="020B0503020204020204" pitchFamily="34" charset="-122"/>
                <a:ea typeface="微软雅黑" panose="020B0503020204020204" pitchFamily="34" charset="-122"/>
              </a:rPr>
              <a:t>，可以让商户实现对粉丝进行精准营销和迅速提高品牌曝光度的效果。</a:t>
            </a:r>
            <a:endParaRPr lang="en-US" altLang="zh-CN" sz="1600" dirty="0">
              <a:solidFill>
                <a:srgbClr val="000000"/>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6264969" y="365031"/>
            <a:ext cx="17779" cy="5988676"/>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670208" y="1321520"/>
            <a:ext cx="1415772" cy="719556"/>
          </a:xfrm>
          <a:prstGeom prst="rect">
            <a:avLst/>
          </a:prstGeom>
        </p:spPr>
        <p:txBody>
          <a:bodyPr wrap="none">
            <a:spAutoFit/>
          </a:bodyPr>
          <a:lstStyle/>
          <a:p>
            <a:pPr algn="ctr">
              <a:lnSpc>
                <a:spcPct val="200000"/>
              </a:lnSpc>
            </a:pPr>
            <a:r>
              <a:rPr lang="zh-CN" altLang="en-US" sz="2400" b="1" dirty="0" smtClean="0">
                <a:latin typeface="微软雅黑" panose="020B0503020204020204" pitchFamily="34" charset="-122"/>
                <a:ea typeface="微软雅黑" panose="020B0503020204020204" pitchFamily="34" charset="-122"/>
              </a:rPr>
              <a:t>营销工具</a:t>
            </a:r>
            <a:endParaRPr lang="en-US" altLang="zh-CN" sz="2400" b="1" dirty="0">
              <a:latin typeface="微软雅黑" panose="020B0503020204020204" pitchFamily="34" charset="-122"/>
              <a:ea typeface="微软雅黑" panose="020B0503020204020204" pitchFamily="34" charset="-122"/>
            </a:endParaRPr>
          </a:p>
        </p:txBody>
      </p:sp>
      <p:grpSp>
        <p:nvGrpSpPr>
          <p:cNvPr id="21" name="组合 20"/>
          <p:cNvGrpSpPr/>
          <p:nvPr/>
        </p:nvGrpSpPr>
        <p:grpSpPr>
          <a:xfrm>
            <a:off x="6670208" y="4869123"/>
            <a:ext cx="4087894" cy="830997"/>
            <a:chOff x="6756880" y="5165337"/>
            <a:chExt cx="4087894" cy="830997"/>
          </a:xfrm>
        </p:grpSpPr>
        <p:sp>
          <p:nvSpPr>
            <p:cNvPr id="11" name="文本框 10"/>
            <p:cNvSpPr txBox="1"/>
            <p:nvPr/>
          </p:nvSpPr>
          <p:spPr>
            <a:xfrm>
              <a:off x="6756880" y="5165337"/>
              <a:ext cx="1293944" cy="830997"/>
            </a:xfrm>
            <a:prstGeom prst="rect">
              <a:avLst/>
            </a:prstGeom>
            <a:noFill/>
          </p:spPr>
          <p:txBody>
            <a:bodyPr wrap="none" rtlCol="0">
              <a:spAutoFit/>
            </a:bodyPr>
            <a:lstStyle/>
            <a:p>
              <a:pPr>
                <a:lnSpc>
                  <a:spcPct val="150000"/>
                </a:lnSpc>
              </a:pP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微页营销</a:t>
              </a:r>
              <a:endParaRPr lang="zh-CN" altLang="en-US" sz="1600" b="1" dirty="0">
                <a:latin typeface="微软雅黑" panose="020B0503020204020204" pitchFamily="34" charset="-122"/>
                <a:ea typeface="微软雅黑" panose="020B0503020204020204" pitchFamily="34" charset="-122"/>
              </a:endParaRPr>
            </a:p>
          </p:txBody>
        </p:sp>
        <p:sp>
          <p:nvSpPr>
            <p:cNvPr id="19" name="矩形 18"/>
            <p:cNvSpPr/>
            <p:nvPr/>
          </p:nvSpPr>
          <p:spPr>
            <a:xfrm>
              <a:off x="8195972" y="5627788"/>
              <a:ext cx="1354858"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a:latin typeface="微软雅黑" panose="020B0503020204020204" pitchFamily="34" charset="-122"/>
                  <a:ea typeface="微软雅黑" panose="020B0503020204020204" pitchFamily="34" charset="-122"/>
                </a:rPr>
                <a:t>游戏营销 </a:t>
              </a:r>
              <a:endParaRPr lang="zh-CN" altLang="en-US" sz="1600" dirty="0"/>
            </a:p>
          </p:txBody>
        </p:sp>
        <p:sp>
          <p:nvSpPr>
            <p:cNvPr id="20" name="矩形 19"/>
            <p:cNvSpPr/>
            <p:nvPr/>
          </p:nvSpPr>
          <p:spPr>
            <a:xfrm>
              <a:off x="9550830" y="5627788"/>
              <a:ext cx="1293944" cy="338554"/>
            </a:xfrm>
            <a:prstGeom prst="rect">
              <a:avLst/>
            </a:prstGeom>
          </p:spPr>
          <p:txBody>
            <a:bodyPr wrap="none">
              <a:spAutoFit/>
            </a:bodyPr>
            <a:lstStyle/>
            <a:p>
              <a:pPr marL="285750" indent="-285750">
                <a:buFont typeface="Arial" panose="020B0604020202020204" pitchFamily="34" charset="0"/>
                <a:buChar char="•"/>
              </a:pPr>
              <a:r>
                <a:rPr lang="zh-CN" altLang="en-US" sz="1600" b="1" dirty="0" smtClean="0">
                  <a:latin typeface="微软雅黑" panose="020B0503020204020204" pitchFamily="34" charset="-122"/>
                  <a:ea typeface="微软雅黑" panose="020B0503020204020204" pitchFamily="34" charset="-122"/>
                </a:rPr>
                <a:t>营销助手</a:t>
              </a:r>
              <a:endParaRPr lang="zh-CN" altLang="en-US" sz="1600" b="1" dirty="0">
                <a:latin typeface="微软雅黑" panose="020B0503020204020204" pitchFamily="34" charset="-122"/>
                <a:ea typeface="微软雅黑" panose="020B0503020204020204" pitchFamily="34" charset="-122"/>
              </a:endParaRPr>
            </a:p>
          </p:txBody>
        </p:sp>
      </p:grpSp>
      <p:pic>
        <p:nvPicPr>
          <p:cNvPr id="23" name="图片 22"/>
          <p:cNvPicPr>
            <a:picLocks noChangeAspect="1"/>
          </p:cNvPicPr>
          <p:nvPr/>
        </p:nvPicPr>
        <p:blipFill>
          <a:blip r:embed="rId4"/>
          <a:stretch>
            <a:fillRect/>
          </a:stretch>
        </p:blipFill>
        <p:spPr>
          <a:xfrm>
            <a:off x="428105" y="1398812"/>
            <a:ext cx="1657350" cy="1952625"/>
          </a:xfrm>
          <a:prstGeom prst="rect">
            <a:avLst/>
          </a:prstGeom>
          <a:scene3d>
            <a:camera prst="perspectiveHeroicExtremeLeftFacing"/>
            <a:lightRig rig="threePt" dir="t"/>
          </a:scene3d>
        </p:spPr>
      </p:pic>
      <p:pic>
        <p:nvPicPr>
          <p:cNvPr id="25" name="图片 24"/>
          <p:cNvPicPr>
            <a:picLocks noChangeAspect="1"/>
          </p:cNvPicPr>
          <p:nvPr/>
        </p:nvPicPr>
        <p:blipFill>
          <a:blip r:embed="rId5"/>
          <a:stretch>
            <a:fillRect/>
          </a:stretch>
        </p:blipFill>
        <p:spPr>
          <a:xfrm>
            <a:off x="1561837" y="997947"/>
            <a:ext cx="2560858" cy="3592961"/>
          </a:xfrm>
          <a:prstGeom prst="rect">
            <a:avLst/>
          </a:prstGeom>
          <a:scene3d>
            <a:camera prst="perspectiveHeroicExtremeLeftFacing"/>
            <a:lightRig rig="threePt" dir="t"/>
          </a:scene3d>
        </p:spPr>
      </p:pic>
      <p:pic>
        <p:nvPicPr>
          <p:cNvPr id="27" name="图片 26"/>
          <p:cNvPicPr>
            <a:picLocks noChangeAspect="1"/>
          </p:cNvPicPr>
          <p:nvPr/>
        </p:nvPicPr>
        <p:blipFill>
          <a:blip r:embed="rId6"/>
          <a:stretch>
            <a:fillRect/>
          </a:stretch>
        </p:blipFill>
        <p:spPr>
          <a:xfrm>
            <a:off x="3253857" y="579550"/>
            <a:ext cx="2468772" cy="3773919"/>
          </a:xfrm>
          <a:prstGeom prst="rect">
            <a:avLst/>
          </a:prstGeom>
          <a:scene3d>
            <a:camera prst="perspectiveHeroicExtremeLeftFacing"/>
            <a:lightRig rig="threePt" dir="t"/>
          </a:scene3d>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7213278" y="399245"/>
            <a:ext cx="4121239" cy="5994022"/>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8814871" y="5183544"/>
            <a:ext cx="1054432" cy="1042187"/>
            <a:chOff x="2395471" y="4977320"/>
            <a:chExt cx="1054432" cy="1042187"/>
          </a:xfrm>
        </p:grpSpPr>
        <p:sp>
          <p:nvSpPr>
            <p:cNvPr id="3" name="椭圆 2"/>
            <p:cNvSpPr/>
            <p:nvPr/>
          </p:nvSpPr>
          <p:spPr>
            <a:xfrm>
              <a:off x="2395471" y="4977320"/>
              <a:ext cx="1054432" cy="104218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2669327" y="5124937"/>
              <a:ext cx="578268" cy="746951"/>
            </a:xfrm>
            <a:custGeom>
              <a:avLst/>
              <a:gdLst>
                <a:gd name="connsiteX0" fmla="*/ 0 w 759854"/>
                <a:gd name="connsiteY0" fmla="*/ 0 h 915460"/>
                <a:gd name="connsiteX1" fmla="*/ 528034 w 759854"/>
                <a:gd name="connsiteY1" fmla="*/ 0 h 915460"/>
                <a:gd name="connsiteX2" fmla="*/ 528034 w 759854"/>
                <a:gd name="connsiteY2" fmla="*/ 242744 h 915460"/>
                <a:gd name="connsiteX3" fmla="*/ 759854 w 759854"/>
                <a:gd name="connsiteY3" fmla="*/ 242744 h 915460"/>
                <a:gd name="connsiteX4" fmla="*/ 759854 w 759854"/>
                <a:gd name="connsiteY4" fmla="*/ 743626 h 915460"/>
                <a:gd name="connsiteX5" fmla="*/ 0 w 759854"/>
                <a:gd name="connsiteY5" fmla="*/ 865976 h 915460"/>
                <a:gd name="connsiteX6" fmla="*/ 0 w 759854"/>
                <a:gd name="connsiteY6" fmla="*/ 0 h 91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854" h="915460">
                  <a:moveTo>
                    <a:pt x="0" y="0"/>
                  </a:moveTo>
                  <a:lnTo>
                    <a:pt x="528034" y="0"/>
                  </a:lnTo>
                  <a:lnTo>
                    <a:pt x="528034" y="242744"/>
                  </a:lnTo>
                  <a:lnTo>
                    <a:pt x="759854" y="242744"/>
                  </a:lnTo>
                  <a:lnTo>
                    <a:pt x="759854" y="743626"/>
                  </a:lnTo>
                  <a:cubicBezTo>
                    <a:pt x="379927" y="743626"/>
                    <a:pt x="379927" y="1026962"/>
                    <a:pt x="0" y="865976"/>
                  </a:cubicBezTo>
                  <a:lnTo>
                    <a:pt x="0"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6" name="直接连接符 5"/>
            <p:cNvCxnSpPr/>
            <p:nvPr/>
          </p:nvCxnSpPr>
          <p:spPr>
            <a:xfrm>
              <a:off x="2742961" y="5671194"/>
              <a:ext cx="431000"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733034" y="5299682"/>
              <a:ext cx="441146"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微</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sp>
        <p:nvSpPr>
          <p:cNvPr id="12" name="矩形 11"/>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514362" y="207049"/>
            <a:ext cx="2736647"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营销工具</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微页营销</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特点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7597946" y="635418"/>
            <a:ext cx="742703" cy="400110"/>
            <a:chOff x="1093100" y="1649124"/>
            <a:chExt cx="742703" cy="400110"/>
          </a:xfrm>
        </p:grpSpPr>
        <p:sp>
          <p:nvSpPr>
            <p:cNvPr id="19" name="文本框 18"/>
            <p:cNvSpPr txBox="1"/>
            <p:nvPr/>
          </p:nvSpPr>
          <p:spPr>
            <a:xfrm>
              <a:off x="1138176" y="1649124"/>
              <a:ext cx="697627"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特点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0" name="矩形 19"/>
            <p:cNvSpPr/>
            <p:nvPr/>
          </p:nvSpPr>
          <p:spPr>
            <a:xfrm>
              <a:off x="1093100" y="1707512"/>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7466179" y="1124758"/>
            <a:ext cx="3751816" cy="1156855"/>
          </a:xfrm>
          <a:prstGeom prst="rect">
            <a:avLst/>
          </a:prstGeom>
          <a:noFill/>
        </p:spPr>
        <p:txBody>
          <a:bodyPr wrap="square" rtlCol="0">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微页模板可供商家选择，商家可以结合行业、热点、店铺情况。选择合适的模板来配置微页</a:t>
            </a:r>
            <a:endParaRPr lang="en-US" altLang="zh-CN" sz="1600" dirty="0" smtClean="0">
              <a:latin typeface="微软雅黑" panose="020B0503020204020204" pitchFamily="34" charset="-122"/>
              <a:ea typeface="微软雅黑" panose="020B0503020204020204" pitchFamily="34" charset="-122"/>
            </a:endParaRPr>
          </a:p>
        </p:txBody>
      </p:sp>
      <p:sp>
        <p:nvSpPr>
          <p:cNvPr id="22" name="文本框 21"/>
          <p:cNvSpPr txBox="1"/>
          <p:nvPr/>
        </p:nvSpPr>
        <p:spPr>
          <a:xfrm>
            <a:off x="7466178" y="2322209"/>
            <a:ext cx="3597509" cy="1156855"/>
          </a:xfrm>
          <a:prstGeom prst="rect">
            <a:avLst/>
          </a:prstGeom>
          <a:noFill/>
        </p:spPr>
        <p:txBody>
          <a:bodyPr wrap="square" rtlCol="0">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微页能实现活动报名，品牌推广、节日祝福、会员营销、活动宣传等多种功能</a:t>
            </a:r>
            <a:endParaRPr lang="zh-CN" altLang="en-US" sz="16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7466178" y="3507547"/>
            <a:ext cx="3597509" cy="830997"/>
          </a:xfrm>
          <a:prstGeom prst="rect">
            <a:avLst/>
          </a:prstGeom>
          <a:noFill/>
        </p:spPr>
        <p:txBody>
          <a:bodyPr wrap="square" rtlCol="0">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商家可查看每个微页的每天的推广数据，以及对微页内容进行实时调整</a:t>
            </a:r>
            <a:endParaRPr lang="zh-CN" altLang="en-US" sz="1600" dirty="0">
              <a:latin typeface="微软雅黑" panose="020B0503020204020204" pitchFamily="34" charset="-122"/>
              <a:ea typeface="微软雅黑" panose="020B0503020204020204" pitchFamily="34" charset="-122"/>
            </a:endParaRPr>
          </a:p>
        </p:txBody>
      </p:sp>
      <p:sp>
        <p:nvSpPr>
          <p:cNvPr id="27" name="燕尾形箭头 26"/>
          <p:cNvSpPr/>
          <p:nvPr/>
        </p:nvSpPr>
        <p:spPr>
          <a:xfrm>
            <a:off x="3363127" y="3755212"/>
            <a:ext cx="538064" cy="510190"/>
          </a:xfrm>
          <a:prstGeom prst="notchedRigh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735574" y="3932041"/>
            <a:ext cx="168620" cy="168620"/>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3034938" y="3879145"/>
            <a:ext cx="275288" cy="2752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577950" y="1035528"/>
            <a:ext cx="1107996" cy="386366"/>
            <a:chOff x="-3606" y="6078827"/>
            <a:chExt cx="1107996" cy="386366"/>
          </a:xfrm>
        </p:grpSpPr>
        <p:sp>
          <p:nvSpPr>
            <p:cNvPr id="49" name="矩形 48"/>
            <p:cNvSpPr/>
            <p:nvPr/>
          </p:nvSpPr>
          <p:spPr>
            <a:xfrm>
              <a:off x="-3606" y="6078827"/>
              <a:ext cx="1085431" cy="3863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3606" y="6082982"/>
              <a:ext cx="1107996"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微页营销</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58" name="矩形 57"/>
          <p:cNvSpPr/>
          <p:nvPr/>
        </p:nvSpPr>
        <p:spPr>
          <a:xfrm>
            <a:off x="514362" y="1485267"/>
            <a:ext cx="6343045" cy="507831"/>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通过分享微页（</a:t>
            </a:r>
            <a:r>
              <a:rPr lang="en-US" altLang="zh-CN" dirty="0" err="1">
                <a:latin typeface="微软雅黑" panose="020B0503020204020204" pitchFamily="34" charset="-122"/>
                <a:ea typeface="微软雅黑" panose="020B0503020204020204" pitchFamily="34" charset="-122"/>
              </a:rPr>
              <a:t>H5</a:t>
            </a:r>
            <a:r>
              <a:rPr lang="zh-CN" altLang="en-US" dirty="0">
                <a:latin typeface="微软雅黑" panose="020B0503020204020204" pitchFamily="34" charset="-122"/>
                <a:ea typeface="微软雅黑" panose="020B0503020204020204" pitchFamily="34" charset="-122"/>
              </a:rPr>
              <a:t>）页面，进行招聘、品牌曝光、线上促销！</a:t>
            </a:r>
            <a:endParaRPr lang="zh-CN" altLang="en-US" dirty="0">
              <a:latin typeface="微软雅黑" panose="020B0503020204020204" pitchFamily="34" charset="-122"/>
              <a:ea typeface="微软雅黑" panose="020B0503020204020204" pitchFamily="34" charset="-122"/>
            </a:endParaRPr>
          </a:p>
        </p:txBody>
      </p:sp>
      <p:sp>
        <p:nvSpPr>
          <p:cNvPr id="2" name="文本框 1"/>
          <p:cNvSpPr txBox="1"/>
          <p:nvPr/>
        </p:nvSpPr>
        <p:spPr>
          <a:xfrm>
            <a:off x="7469316" y="4324064"/>
            <a:ext cx="3696759" cy="1200329"/>
          </a:xfrm>
          <a:prstGeom prst="rect">
            <a:avLst/>
          </a:prstGeom>
          <a:noFill/>
        </p:spPr>
        <p:txBody>
          <a:bodyPr wrap="square" rtlCol="0">
            <a:spAutoFit/>
          </a:bodyPr>
          <a:lstStyle/>
          <a:p>
            <a:pPr>
              <a:lnSpc>
                <a:spcPct val="150000"/>
              </a:lnSpc>
            </a:pPr>
            <a:r>
              <a:rPr lang="en-US" altLang="zh-CN" sz="1600" dirty="0" smtClean="0">
                <a:latin typeface="微软雅黑" panose="020B0503020204020204" pitchFamily="34" charset="-122"/>
                <a:ea typeface="微软雅黑" panose="020B0503020204020204" pitchFamily="34" charset="-122"/>
              </a:rPr>
              <a:t>4.</a:t>
            </a:r>
            <a:r>
              <a:rPr lang="zh-CN" altLang="en-US" sz="1600" dirty="0" smtClean="0">
                <a:latin typeface="微软雅黑" panose="020B0503020204020204" pitchFamily="34" charset="-122"/>
                <a:ea typeface="微软雅黑" panose="020B0503020204020204" pitchFamily="34" charset="-122"/>
              </a:rPr>
              <a:t>掌贝特有的</a:t>
            </a:r>
            <a:r>
              <a:rPr lang="en-US" altLang="zh-CN" sz="1600" dirty="0" err="1" smtClean="0">
                <a:latin typeface="微软雅黑" panose="020B0503020204020204" pitchFamily="34" charset="-122"/>
                <a:ea typeface="微软雅黑" panose="020B0503020204020204" pitchFamily="34" charset="-122"/>
              </a:rPr>
              <a:t>H5</a:t>
            </a:r>
            <a:r>
              <a:rPr lang="zh-CN" altLang="en-US" sz="1600" dirty="0" smtClean="0">
                <a:latin typeface="微软雅黑" panose="020B0503020204020204" pitchFamily="34" charset="-122"/>
                <a:ea typeface="微软雅黑" panose="020B0503020204020204" pitchFamily="34" charset="-122"/>
              </a:rPr>
              <a:t>页面可直接连接掌贝优惠券，消费者在互动同时直接领取优惠券</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4046948" y="2310543"/>
            <a:ext cx="2626314" cy="4082724"/>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2"/>
          <a:stretch>
            <a:fillRect/>
          </a:stretch>
        </p:blipFill>
        <p:spPr>
          <a:xfrm>
            <a:off x="745303" y="3039069"/>
            <a:ext cx="1800225" cy="216217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1"/>
          <a:stretch>
            <a:fillRect/>
          </a:stretch>
        </p:blipFill>
        <p:spPr>
          <a:xfrm>
            <a:off x="4564905" y="1741346"/>
            <a:ext cx="1730464" cy="2726792"/>
          </a:xfrm>
          <a:prstGeom prst="rect">
            <a:avLst/>
          </a:prstGeom>
          <a:ln>
            <a:noFill/>
          </a:ln>
          <a:effectLst>
            <a:outerShdw blurRad="292100" dist="139700" dir="2700000" algn="tl" rotWithShape="0">
              <a:srgbClr val="333333">
                <a:alpha val="65000"/>
              </a:srgbClr>
            </a:outerShdw>
          </a:effectLst>
        </p:spPr>
      </p:pic>
      <p:pic>
        <p:nvPicPr>
          <p:cNvPr id="25" name="图片 24"/>
          <p:cNvPicPr>
            <a:picLocks noChangeAspect="1"/>
          </p:cNvPicPr>
          <p:nvPr/>
        </p:nvPicPr>
        <p:blipFill>
          <a:blip r:embed="rId2"/>
          <a:stretch>
            <a:fillRect/>
          </a:stretch>
        </p:blipFill>
        <p:spPr>
          <a:xfrm>
            <a:off x="2918903" y="2978172"/>
            <a:ext cx="1999358" cy="3122864"/>
          </a:xfrm>
          <a:prstGeom prst="rect">
            <a:avLst/>
          </a:prstGeom>
          <a:ln>
            <a:noFill/>
          </a:ln>
          <a:effectLst>
            <a:outerShdw blurRad="292100" dist="139700" dir="2700000" algn="tl" rotWithShape="0">
              <a:srgbClr val="333333">
                <a:alpha val="65000"/>
              </a:srgbClr>
            </a:outerShdw>
          </a:effectLst>
        </p:spPr>
      </p:pic>
      <p:sp>
        <p:nvSpPr>
          <p:cNvPr id="4" name="矩形 3"/>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514362" y="207049"/>
            <a:ext cx="2736647"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营销工具</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微页营销优点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583714" y="1030310"/>
            <a:ext cx="1107996" cy="386366"/>
            <a:chOff x="-3606" y="6078827"/>
            <a:chExt cx="1107996" cy="386366"/>
          </a:xfrm>
        </p:grpSpPr>
        <p:sp>
          <p:nvSpPr>
            <p:cNvPr id="8" name="矩形 7"/>
            <p:cNvSpPr/>
            <p:nvPr/>
          </p:nvSpPr>
          <p:spPr>
            <a:xfrm>
              <a:off x="-3606" y="6078827"/>
              <a:ext cx="1085431" cy="3863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606" y="6082982"/>
              <a:ext cx="1107996"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微页营销</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6914599" y="1030310"/>
            <a:ext cx="4058203" cy="5033230"/>
            <a:chOff x="6760051" y="1068947"/>
            <a:chExt cx="4121239" cy="5033230"/>
          </a:xfrm>
        </p:grpSpPr>
        <p:sp>
          <p:nvSpPr>
            <p:cNvPr id="10" name="圆角矩形 9"/>
            <p:cNvSpPr/>
            <p:nvPr/>
          </p:nvSpPr>
          <p:spPr>
            <a:xfrm>
              <a:off x="6760051" y="1068947"/>
              <a:ext cx="4121239" cy="5033230"/>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8306333" y="4923399"/>
              <a:ext cx="1054432" cy="1042187"/>
              <a:chOff x="2395471" y="4977320"/>
              <a:chExt cx="1054432" cy="1042187"/>
            </a:xfrm>
          </p:grpSpPr>
          <p:sp>
            <p:nvSpPr>
              <p:cNvPr id="12" name="椭圆 11"/>
              <p:cNvSpPr/>
              <p:nvPr/>
            </p:nvSpPr>
            <p:spPr>
              <a:xfrm>
                <a:off x="2395471" y="4977320"/>
                <a:ext cx="1054432" cy="104218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2669327" y="5124937"/>
                <a:ext cx="578268" cy="746951"/>
              </a:xfrm>
              <a:custGeom>
                <a:avLst/>
                <a:gdLst>
                  <a:gd name="connsiteX0" fmla="*/ 0 w 759854"/>
                  <a:gd name="connsiteY0" fmla="*/ 0 h 915460"/>
                  <a:gd name="connsiteX1" fmla="*/ 528034 w 759854"/>
                  <a:gd name="connsiteY1" fmla="*/ 0 h 915460"/>
                  <a:gd name="connsiteX2" fmla="*/ 528034 w 759854"/>
                  <a:gd name="connsiteY2" fmla="*/ 242744 h 915460"/>
                  <a:gd name="connsiteX3" fmla="*/ 759854 w 759854"/>
                  <a:gd name="connsiteY3" fmla="*/ 242744 h 915460"/>
                  <a:gd name="connsiteX4" fmla="*/ 759854 w 759854"/>
                  <a:gd name="connsiteY4" fmla="*/ 743626 h 915460"/>
                  <a:gd name="connsiteX5" fmla="*/ 0 w 759854"/>
                  <a:gd name="connsiteY5" fmla="*/ 865976 h 915460"/>
                  <a:gd name="connsiteX6" fmla="*/ 0 w 759854"/>
                  <a:gd name="connsiteY6" fmla="*/ 0 h 915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9854" h="915460">
                    <a:moveTo>
                      <a:pt x="0" y="0"/>
                    </a:moveTo>
                    <a:lnTo>
                      <a:pt x="528034" y="0"/>
                    </a:lnTo>
                    <a:lnTo>
                      <a:pt x="528034" y="242744"/>
                    </a:lnTo>
                    <a:lnTo>
                      <a:pt x="759854" y="242744"/>
                    </a:lnTo>
                    <a:lnTo>
                      <a:pt x="759854" y="743626"/>
                    </a:lnTo>
                    <a:cubicBezTo>
                      <a:pt x="379927" y="743626"/>
                      <a:pt x="379927" y="1026962"/>
                      <a:pt x="0" y="865976"/>
                    </a:cubicBezTo>
                    <a:lnTo>
                      <a:pt x="0" y="0"/>
                    </a:lnTo>
                    <a:close/>
                  </a:path>
                </a:pathLst>
              </a:cu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14" name="直接连接符 13"/>
              <p:cNvCxnSpPr/>
              <p:nvPr/>
            </p:nvCxnSpPr>
            <p:spPr>
              <a:xfrm>
                <a:off x="2742961" y="5671194"/>
                <a:ext cx="431000"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2733034" y="5299682"/>
                <a:ext cx="441146"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微</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7106082" y="1541291"/>
              <a:ext cx="753540" cy="400110"/>
              <a:chOff x="1093100" y="1649124"/>
              <a:chExt cx="753540" cy="400110"/>
            </a:xfrm>
          </p:grpSpPr>
          <p:sp>
            <p:nvSpPr>
              <p:cNvPr id="17" name="文本框 16"/>
              <p:cNvSpPr txBox="1"/>
              <p:nvPr/>
            </p:nvSpPr>
            <p:spPr>
              <a:xfrm>
                <a:off x="1138176" y="1649124"/>
                <a:ext cx="708464"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8" name="矩形 17"/>
              <p:cNvSpPr/>
              <p:nvPr/>
            </p:nvSpPr>
            <p:spPr>
              <a:xfrm>
                <a:off x="1093100" y="1707512"/>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6951087" y="1954281"/>
              <a:ext cx="3764924" cy="2585323"/>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制作简单，易于保存</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派发方式、渠道多样</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内容制作精美容易吸引顾客，引起转发，形成品牌曝光</a:t>
              </a:r>
              <a:endParaRPr lang="en-US" altLang="zh-CN"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通过掌贝平台制作的</a:t>
              </a:r>
              <a:r>
                <a:rPr lang="en-US" altLang="zh-CN" dirty="0" err="1">
                  <a:latin typeface="微软雅黑" panose="020B0503020204020204" pitchFamily="34" charset="-122"/>
                  <a:ea typeface="微软雅黑" panose="020B0503020204020204" pitchFamily="34" charset="-122"/>
                </a:rPr>
                <a:t>H5</a:t>
              </a:r>
              <a:r>
                <a:rPr lang="zh-CN" altLang="en-US" dirty="0">
                  <a:latin typeface="微软雅黑" panose="020B0503020204020204" pitchFamily="34" charset="-122"/>
                  <a:ea typeface="微软雅黑" panose="020B0503020204020204" pitchFamily="34" charset="-122"/>
                </a:rPr>
                <a:t>能够直接生成按钮派券，增加派券渠道</a:t>
              </a:r>
              <a:endParaRPr lang="en-US" altLang="zh-CN" dirty="0">
                <a:latin typeface="微软雅黑" panose="020B0503020204020204" pitchFamily="34" charset="-122"/>
                <a:ea typeface="微软雅黑" panose="020B0503020204020204" pitchFamily="34" charset="-122"/>
              </a:endParaRPr>
            </a:p>
          </p:txBody>
        </p:sp>
      </p:grpSp>
      <p:pic>
        <p:nvPicPr>
          <p:cNvPr id="24" name="图片 23"/>
          <p:cNvPicPr>
            <a:picLocks noChangeAspect="1"/>
          </p:cNvPicPr>
          <p:nvPr/>
        </p:nvPicPr>
        <p:blipFill>
          <a:blip r:embed="rId3"/>
          <a:stretch>
            <a:fillRect/>
          </a:stretch>
        </p:blipFill>
        <p:spPr>
          <a:xfrm>
            <a:off x="750296" y="1693957"/>
            <a:ext cx="2528277" cy="373169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3" name="矩形 2"/>
          <p:cNvSpPr/>
          <p:nvPr/>
        </p:nvSpPr>
        <p:spPr>
          <a:xfrm>
            <a:off x="0" y="-1"/>
            <a:ext cx="12192000" cy="6413679"/>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514362" y="207049"/>
            <a:ext cx="3147015"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营销工具</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微页营销情景</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11" name="矩形 10"/>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7109" y="1510890"/>
            <a:ext cx="10404195" cy="78752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某店有线上营销的需求（以烘焙店为例，结合</a:t>
            </a:r>
            <a:r>
              <a:rPr lang="en-US" altLang="zh-CN" sz="1600" dirty="0">
                <a:solidFill>
                  <a:schemeClr val="bg1"/>
                </a:solidFill>
                <a:latin typeface="微软雅黑" panose="020B0503020204020204" pitchFamily="34" charset="-122"/>
                <a:ea typeface="微软雅黑" panose="020B0503020204020204" pitchFamily="34" charset="-122"/>
              </a:rPr>
              <a:t>3.8</a:t>
            </a:r>
            <a:r>
              <a:rPr lang="zh-CN" altLang="en-US" sz="1600" dirty="0">
                <a:solidFill>
                  <a:schemeClr val="bg1"/>
                </a:solidFill>
                <a:latin typeface="微软雅黑" panose="020B0503020204020204" pitchFamily="34" charset="-122"/>
                <a:ea typeface="微软雅黑" panose="020B0503020204020204" pitchFamily="34" charset="-122"/>
              </a:rPr>
              <a:t>妇女节）：设置精美的蛋糕、面包图片给消费者视觉吸引。同时填写广告词：把这些美味的面包带给经常给你做美味的女人</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把美味送给最爱你的（你最爱的）女人！</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47107" y="2898288"/>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847109" y="1059683"/>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7" name="等腰三角形 16"/>
          <p:cNvSpPr/>
          <p:nvPr/>
        </p:nvSpPr>
        <p:spPr>
          <a:xfrm rot="5400000">
            <a:off x="898624" y="2427762"/>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98244" y="2253679"/>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使用掌贝的微页营销可轻松线上营销。</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9" name="直接连接符 18"/>
          <p:cNvCxnSpPr/>
          <p:nvPr/>
        </p:nvCxnSpPr>
        <p:spPr>
          <a:xfrm>
            <a:off x="633637" y="2795093"/>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47107" y="3328484"/>
            <a:ext cx="10404195" cy="418191"/>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某新店开张需要进行品牌曝光，需要告知消费者新店开张并吸引消费者到店消费！</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2" name="等腰三角形 21"/>
          <p:cNvSpPr/>
          <p:nvPr/>
        </p:nvSpPr>
        <p:spPr>
          <a:xfrm rot="5400000">
            <a:off x="898624" y="389653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3" name="矩形 22"/>
          <p:cNvSpPr/>
          <p:nvPr/>
        </p:nvSpPr>
        <p:spPr>
          <a:xfrm>
            <a:off x="1098245" y="3722451"/>
            <a:ext cx="6096000" cy="418191"/>
          </a:xfrm>
          <a:prstGeom prst="rect">
            <a:avLst/>
          </a:prstGeom>
        </p:spPr>
        <p:txBody>
          <a:bodyPr>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微</a:t>
            </a:r>
            <a:r>
              <a:rPr lang="zh-CN" altLang="en-US" sz="1600" dirty="0" smtClean="0">
                <a:solidFill>
                  <a:schemeClr val="accent2"/>
                </a:solidFill>
                <a:latin typeface="微软雅黑" panose="020B0503020204020204" pitchFamily="34" charset="-122"/>
                <a:ea typeface="微软雅黑" panose="020B0503020204020204" pitchFamily="34" charset="-122"/>
              </a:rPr>
              <a:t>页营销可进行新店开张的宣传。</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24" name="直接连接符 23"/>
          <p:cNvCxnSpPr/>
          <p:nvPr/>
        </p:nvCxnSpPr>
        <p:spPr>
          <a:xfrm>
            <a:off x="633637" y="4379776"/>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47107" y="4961699"/>
            <a:ext cx="10404195" cy="127727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公司需要通过新颖的方式进行招商或招聘。常用于互联网或新型公司打破传统招商或招聘习惯，利用年轻人乐语接受的形式进行招商招聘工作！</a:t>
            </a:r>
            <a:endParaRPr lang="en-US" altLang="zh-CN" sz="1600" dirty="0">
              <a:solidFill>
                <a:schemeClr val="bg1"/>
              </a:solidFill>
              <a:latin typeface="微软雅黑" panose="020B0503020204020204" pitchFamily="34" charset="-122"/>
              <a:ea typeface="微软雅黑" panose="020B0503020204020204" pitchFamily="34" charset="-122"/>
            </a:endParaRPr>
          </a:p>
          <a:p>
            <a:pPr algn="just">
              <a:lnSpc>
                <a:spcPct val="150000"/>
              </a:lnSpc>
              <a:spcAft>
                <a:spcPts val="600"/>
              </a:spcAft>
            </a:pP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847107" y="4536250"/>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场景三</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28" name="等腰三角形 27"/>
          <p:cNvSpPr/>
          <p:nvPr/>
        </p:nvSpPr>
        <p:spPr>
          <a:xfrm rot="5400000">
            <a:off x="898622" y="5917208"/>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098242" y="5743125"/>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微页营销可进行招商或招聘的宣传。</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14362" y="207049"/>
            <a:ext cx="1415772"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融合支付</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243482" y="2850815"/>
            <a:ext cx="6157347" cy="2400657"/>
          </a:xfrm>
          <a:prstGeom prst="rect">
            <a:avLst/>
          </a:prstGeom>
        </p:spPr>
        <p:txBody>
          <a:bodyPr wrap="square">
            <a:spAutoFit/>
          </a:bodyPr>
          <a:lstStyle/>
          <a:p>
            <a:pPr algn="just">
              <a:lnSpc>
                <a:spcPct val="150000"/>
              </a:lnSpc>
            </a:pPr>
            <a:r>
              <a:rPr lang="zh-CN" altLang="zh-CN" smtClean="0">
                <a:solidFill>
                  <a:srgbClr val="000000"/>
                </a:solidFill>
                <a:latin typeface="微软雅黑" panose="020B0503020204020204" pitchFamily="34" charset="-122"/>
                <a:ea typeface="微软雅黑" panose="020B0503020204020204" pitchFamily="34" charset="-122"/>
              </a:rPr>
              <a:t>掌贝</a:t>
            </a:r>
            <a:r>
              <a:rPr lang="zh-CN" altLang="en-US" smtClean="0">
                <a:solidFill>
                  <a:srgbClr val="000000"/>
                </a:solidFill>
                <a:latin typeface="微软雅黑" panose="020B0503020204020204" pitchFamily="34" charset="-122"/>
                <a:ea typeface="微软雅黑" panose="020B0503020204020204" pitchFamily="34" charset="-122"/>
              </a:rPr>
              <a:t>为</a:t>
            </a:r>
            <a:r>
              <a:rPr lang="zh-CN" altLang="en-US" dirty="0" smtClean="0">
                <a:solidFill>
                  <a:srgbClr val="000000"/>
                </a:solidFill>
                <a:latin typeface="微软雅黑" panose="020B0503020204020204" pitchFamily="34" charset="-122"/>
                <a:ea typeface="微软雅黑" panose="020B0503020204020204" pitchFamily="34" charset="-122"/>
              </a:rPr>
              <a:t>适应市场需求开发</a:t>
            </a:r>
            <a:r>
              <a:rPr lang="zh-CN" altLang="zh-CN" dirty="0" smtClean="0">
                <a:solidFill>
                  <a:srgbClr val="000000"/>
                </a:solidFill>
                <a:latin typeface="微软雅黑" panose="020B0503020204020204" pitchFamily="34" charset="-122"/>
                <a:ea typeface="微软雅黑" panose="020B0503020204020204" pitchFamily="34" charset="-122"/>
              </a:rPr>
              <a:t>融合</a:t>
            </a:r>
            <a:endParaRPr lang="en-US" altLang="zh-CN" dirty="0" smtClean="0">
              <a:solidFill>
                <a:srgbClr val="000000"/>
              </a:solidFill>
              <a:latin typeface="微软雅黑" panose="020B0503020204020204" pitchFamily="34" charset="-122"/>
              <a:ea typeface="微软雅黑" panose="020B0503020204020204" pitchFamily="34" charset="-122"/>
            </a:endParaRPr>
          </a:p>
          <a:p>
            <a:pPr algn="just">
              <a:lnSpc>
                <a:spcPct val="150000"/>
              </a:lnSpc>
            </a:pPr>
            <a:r>
              <a:rPr lang="zh-CN" altLang="zh-CN" dirty="0" smtClean="0">
                <a:solidFill>
                  <a:srgbClr val="000000"/>
                </a:solidFill>
                <a:latin typeface="微软雅黑" panose="020B0503020204020204" pitchFamily="34" charset="-122"/>
                <a:ea typeface="微软雅黑" panose="020B0503020204020204" pitchFamily="34" charset="-122"/>
              </a:rPr>
              <a:t>收款功能：</a:t>
            </a:r>
            <a:endParaRPr lang="en-US" altLang="zh-CN" dirty="0" smtClean="0">
              <a:solidFill>
                <a:srgbClr val="000000"/>
              </a:solidFill>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zh-CN" sz="1600" dirty="0" smtClean="0">
                <a:solidFill>
                  <a:srgbClr val="000000"/>
                </a:solidFill>
                <a:latin typeface="微软雅黑" panose="020B0503020204020204" pitchFamily="34" charset="-122"/>
                <a:ea typeface="微软雅黑" panose="020B0503020204020204" pitchFamily="34" charset="-122"/>
              </a:rPr>
              <a:t>现金</a:t>
            </a:r>
            <a:r>
              <a:rPr lang="zh-CN" altLang="en-US" sz="1600" dirty="0" smtClean="0">
                <a:solidFill>
                  <a:srgbClr val="000000"/>
                </a:solidFill>
                <a:latin typeface="微软雅黑" panose="020B0503020204020204" pitchFamily="34" charset="-122"/>
                <a:ea typeface="微软雅黑" panose="020B0503020204020204" pitchFamily="34" charset="-122"/>
              </a:rPr>
              <a:t>支付                  </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1600" dirty="0" smtClean="0">
                <a:solidFill>
                  <a:srgbClr val="000000"/>
                </a:solidFill>
                <a:latin typeface="微软雅黑" panose="020B0503020204020204" pitchFamily="34" charset="-122"/>
                <a:ea typeface="微软雅黑" panose="020B0503020204020204" pitchFamily="34" charset="-122"/>
              </a:rPr>
              <a:t>银联刷卡</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zh-CN" sz="1600" dirty="0" smtClean="0">
                <a:solidFill>
                  <a:srgbClr val="000000"/>
                </a:solidFill>
                <a:latin typeface="微软雅黑" panose="020B0503020204020204" pitchFamily="34" charset="-122"/>
                <a:ea typeface="微软雅黑" panose="020B0503020204020204" pitchFamily="34" charset="-122"/>
              </a:rPr>
              <a:t>微信支付</a:t>
            </a:r>
            <a:r>
              <a:rPr lang="en-US" altLang="zh-CN" sz="1600" dirty="0" smtClean="0">
                <a:solidFill>
                  <a:srgbClr val="000000"/>
                </a:solidFill>
                <a:latin typeface="微软雅黑" panose="020B0503020204020204" pitchFamily="34" charset="-122"/>
                <a:ea typeface="微软雅黑" panose="020B0503020204020204" pitchFamily="34" charset="-122"/>
              </a:rPr>
              <a:t> </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闪</a:t>
            </a:r>
            <a:r>
              <a:rPr lang="zh-CN" altLang="en-US" sz="1600" dirty="0" smtClean="0">
                <a:solidFill>
                  <a:srgbClr val="000000"/>
                </a:solidFill>
                <a:latin typeface="微软雅黑" panose="020B0503020204020204" pitchFamily="34" charset="-122"/>
                <a:ea typeface="微软雅黑" panose="020B0503020204020204" pitchFamily="34" charset="-122"/>
              </a:rPr>
              <a:t>惠</a:t>
            </a:r>
            <a:r>
              <a:rPr lang="en-US" altLang="zh-CN" sz="1600" dirty="0" smtClean="0">
                <a:solidFill>
                  <a:srgbClr val="000000"/>
                </a:solidFill>
                <a:latin typeface="微软雅黑" panose="020B0503020204020204" pitchFamily="34" charset="-122"/>
                <a:ea typeface="微软雅黑" panose="020B0503020204020204" pitchFamily="34" charset="-122"/>
              </a:rPr>
              <a:t>                </a:t>
            </a:r>
            <a:endParaRPr lang="en-US" altLang="zh-CN" sz="1600" dirty="0">
              <a:solidFill>
                <a:srgbClr val="000000"/>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7391753" y="2325460"/>
            <a:ext cx="1415772" cy="461665"/>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融合支付</a:t>
            </a:r>
            <a:endParaRPr lang="zh-CN" altLang="en-US" sz="2400" b="1" dirty="0">
              <a:latin typeface="微软雅黑" panose="020B0503020204020204" pitchFamily="34" charset="-122"/>
              <a:ea typeface="微软雅黑" panose="020B0503020204020204" pitchFamily="34" charset="-122"/>
            </a:endParaRPr>
          </a:p>
        </p:txBody>
      </p:sp>
      <p:sp>
        <p:nvSpPr>
          <p:cNvPr id="26" name="矩形 25"/>
          <p:cNvSpPr/>
          <p:nvPr/>
        </p:nvSpPr>
        <p:spPr>
          <a:xfrm>
            <a:off x="9360490" y="3707812"/>
            <a:ext cx="1923330" cy="1920240"/>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支付宝支付</a:t>
            </a:r>
            <a:endParaRPr lang="en-US" altLang="zh-CN" sz="1600" dirty="0">
              <a:solidFill>
                <a:srgbClr val="000000"/>
              </a:solidFill>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1600" dirty="0" smtClean="0">
                <a:solidFill>
                  <a:srgbClr val="000000"/>
                </a:solidFill>
                <a:latin typeface="微软雅黑" panose="020B0503020204020204" pitchFamily="34" charset="-122"/>
                <a:ea typeface="微软雅黑" panose="020B0503020204020204" pitchFamily="34" charset="-122"/>
              </a:rPr>
              <a:t>储</a:t>
            </a:r>
            <a:r>
              <a:rPr lang="zh-CN" altLang="en-US" sz="1600" dirty="0">
                <a:solidFill>
                  <a:srgbClr val="000000"/>
                </a:solidFill>
                <a:latin typeface="微软雅黑" panose="020B0503020204020204" pitchFamily="34" charset="-122"/>
                <a:ea typeface="微软雅黑" panose="020B0503020204020204" pitchFamily="34" charset="-122"/>
              </a:rPr>
              <a:t>值卡</a:t>
            </a:r>
            <a:r>
              <a:rPr lang="zh-CN" altLang="en-US" sz="1600" dirty="0" smtClean="0">
                <a:solidFill>
                  <a:srgbClr val="000000"/>
                </a:solidFill>
                <a:latin typeface="微软雅黑" panose="020B0503020204020204" pitchFamily="34" charset="-122"/>
                <a:ea typeface="微软雅黑" panose="020B0503020204020204" pitchFamily="34" charset="-122"/>
              </a:rPr>
              <a:t>支付</a:t>
            </a:r>
            <a:endParaRPr lang="en-US" altLang="zh-CN" sz="1600" dirty="0">
              <a:solidFill>
                <a:srgbClr val="000000"/>
              </a:solidFill>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1600" dirty="0">
                <a:solidFill>
                  <a:srgbClr val="000000"/>
                </a:solidFill>
                <a:latin typeface="微软雅黑" panose="020B0503020204020204" pitchFamily="34" charset="-122"/>
                <a:ea typeface="微软雅黑" panose="020B0503020204020204" pitchFamily="34" charset="-122"/>
              </a:rPr>
              <a:t>美</a:t>
            </a:r>
            <a:r>
              <a:rPr lang="zh-CN" altLang="en-US" sz="1600" dirty="0" smtClean="0">
                <a:solidFill>
                  <a:srgbClr val="000000"/>
                </a:solidFill>
                <a:latin typeface="微软雅黑" panose="020B0503020204020204" pitchFamily="34" charset="-122"/>
                <a:ea typeface="微软雅黑" panose="020B0503020204020204" pitchFamily="34" charset="-122"/>
              </a:rPr>
              <a:t>团买单</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en-US" altLang="zh-CN" sz="1600" dirty="0" smtClean="0">
                <a:solidFill>
                  <a:srgbClr val="000000"/>
                </a:solidFill>
                <a:latin typeface="微软雅黑" panose="020B0503020204020204" pitchFamily="34" charset="-122"/>
                <a:ea typeface="微软雅黑" panose="020B0503020204020204" pitchFamily="34" charset="-122"/>
              </a:rPr>
              <a:t>apple pay</a:t>
            </a:r>
            <a:endParaRPr lang="en-US" altLang="zh-CN" sz="1600" dirty="0" smtClean="0">
              <a:solidFill>
                <a:srgbClr val="000000"/>
              </a:solidFill>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en-US" altLang="zh-CN" sz="1600" dirty="0">
                <a:solidFill>
                  <a:srgbClr val="000000"/>
                </a:solidFill>
                <a:latin typeface="微软雅黑" panose="020B0503020204020204" pitchFamily="34" charset="-122"/>
                <a:ea typeface="微软雅黑" panose="020B0503020204020204" pitchFamily="34" charset="-122"/>
              </a:rPr>
              <a:t>......</a:t>
            </a:r>
            <a:endParaRPr lang="en-US" altLang="zh-CN" sz="1600"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rotWithShape="1">
          <a:blip r:embed="rId1">
            <a:extLst>
              <a:ext uri="{BEBA8EAE-BF5A-486C-A8C5-ECC9F3942E4B}">
                <a14:imgProps xmlns:a14="http://schemas.microsoft.com/office/drawing/2010/main">
                  <a14:imgLayer r:embed="rId2">
                    <a14:imgEffect>
                      <a14:backgroundRemoval t="9728" b="96109" l="41339" r="84567">
                        <a14:foregroundMark x1="53071" y1="35409" x2="58976" y2="59144"/>
                      </a14:backgroundRemoval>
                    </a14:imgEffect>
                  </a14:imgLayer>
                </a14:imgProps>
              </a:ext>
              <a:ext uri="{28A0092B-C50C-407E-A947-70E740481C1C}">
                <a14:useLocalDpi xmlns:a14="http://schemas.microsoft.com/office/drawing/2010/main" val="0"/>
              </a:ext>
            </a:extLst>
          </a:blip>
          <a:srcRect l="40752" r="16063"/>
          <a:stretch>
            <a:fillRect/>
          </a:stretch>
        </p:blipFill>
        <p:spPr>
          <a:xfrm>
            <a:off x="1593261" y="950161"/>
            <a:ext cx="2772005" cy="3801309"/>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48" y="4742771"/>
            <a:ext cx="857250" cy="85725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0639" y="4742771"/>
            <a:ext cx="857250" cy="857250"/>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15634" y="4742771"/>
            <a:ext cx="857250" cy="857250"/>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00395" y="4742771"/>
            <a:ext cx="857250" cy="857250"/>
          </a:xfrm>
          <a:prstGeom prst="rect">
            <a:avLst/>
          </a:prstGeom>
        </p:spPr>
      </p:pic>
      <p:pic>
        <p:nvPicPr>
          <p:cNvPr id="27" name="图片 2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74841" y="4713527"/>
            <a:ext cx="857250" cy="857250"/>
          </a:xfrm>
          <a:prstGeom prst="rect">
            <a:avLst/>
          </a:prstGeom>
        </p:spPr>
      </p:pic>
      <p:sp>
        <p:nvSpPr>
          <p:cNvPr id="28" name="文本框 27"/>
          <p:cNvSpPr txBox="1"/>
          <p:nvPr/>
        </p:nvSpPr>
        <p:spPr>
          <a:xfrm>
            <a:off x="299040" y="5590715"/>
            <a:ext cx="1005403"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微信支付</a:t>
            </a:r>
            <a:endParaRPr lang="zh-CN" altLang="en-US" sz="1600"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4734314" y="5610756"/>
            <a:ext cx="1005403"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银</a:t>
            </a:r>
            <a:r>
              <a:rPr lang="zh-CN" altLang="en-US" sz="1600" b="1" dirty="0" smtClean="0">
                <a:latin typeface="微软雅黑" panose="020B0503020204020204" pitchFamily="34" charset="-122"/>
                <a:ea typeface="微软雅黑" panose="020B0503020204020204" pitchFamily="34" charset="-122"/>
              </a:rPr>
              <a:t>联刷卡</a:t>
            </a:r>
            <a:endParaRPr lang="zh-CN" altLang="en-US" sz="16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3523726" y="5613680"/>
            <a:ext cx="1210588" cy="338554"/>
          </a:xfrm>
          <a:prstGeom prst="rect">
            <a:avLst/>
          </a:prstGeom>
          <a:noFill/>
        </p:spPr>
        <p:txBody>
          <a:bodyPr wrap="none" rtlCol="0">
            <a:spAutoFit/>
          </a:bodyPr>
          <a:lstStyle/>
          <a:p>
            <a:r>
              <a:rPr lang="zh-CN" altLang="en-US" sz="1600" b="1" dirty="0">
                <a:latin typeface="微软雅黑" panose="020B0503020204020204" pitchFamily="34" charset="-122"/>
                <a:ea typeface="微软雅黑" panose="020B0503020204020204" pitchFamily="34" charset="-122"/>
              </a:rPr>
              <a:t>储值卡</a:t>
            </a:r>
            <a:r>
              <a:rPr lang="zh-CN" altLang="en-US" sz="1600" b="1" dirty="0" smtClean="0">
                <a:latin typeface="微软雅黑" panose="020B0503020204020204" pitchFamily="34" charset="-122"/>
                <a:ea typeface="微软雅黑" panose="020B0503020204020204" pitchFamily="34" charset="-122"/>
              </a:rPr>
              <a:t>支付</a:t>
            </a:r>
            <a:endParaRPr lang="zh-CN" altLang="en-US" sz="16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2500303" y="5610756"/>
            <a:ext cx="1005403"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现金支付</a:t>
            </a:r>
            <a:endParaRPr lang="zh-CN" altLang="en-US" sz="16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1338965" y="5592664"/>
            <a:ext cx="1210588"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支付宝支付</a:t>
            </a:r>
            <a:endParaRPr lang="zh-CN" altLang="en-US" sz="1600" b="1" dirty="0">
              <a:latin typeface="微软雅黑" panose="020B0503020204020204" pitchFamily="34" charset="-122"/>
              <a:ea typeface="微软雅黑" panose="020B0503020204020204" pitchFamily="34" charset="-122"/>
            </a:endParaRPr>
          </a:p>
        </p:txBody>
      </p:sp>
      <p:sp>
        <p:nvSpPr>
          <p:cNvPr id="43" name="矩形 42"/>
          <p:cNvSpPr/>
          <p:nvPr/>
        </p:nvSpPr>
        <p:spPr>
          <a:xfrm>
            <a:off x="5696563" y="5163490"/>
            <a:ext cx="441146" cy="400110"/>
          </a:xfrm>
          <a:prstGeom prst="rect">
            <a:avLst/>
          </a:prstGeom>
        </p:spPr>
        <p:txBody>
          <a:bodyPr wrap="none">
            <a:spAutoFit/>
          </a:bodyPr>
          <a:lstStyle/>
          <a:p>
            <a:r>
              <a:rPr lang="zh-CN" altLang="en-US" sz="2000" b="1" dirty="0">
                <a:solidFill>
                  <a:srgbClr val="FF0000"/>
                </a:solidFill>
                <a:latin typeface="微软雅黑" panose="020B0503020204020204" pitchFamily="34" charset="-122"/>
                <a:ea typeface="微软雅黑" panose="020B0503020204020204" pitchFamily="34" charset="-122"/>
              </a:rPr>
              <a:t>＋</a:t>
            </a:r>
            <a:endParaRPr lang="zh-CN" altLang="en-US" sz="2000" b="1" dirty="0">
              <a:solidFill>
                <a:srgbClr val="FF0000"/>
              </a:solidFill>
            </a:endParaRPr>
          </a:p>
        </p:txBody>
      </p:sp>
      <p:sp>
        <p:nvSpPr>
          <p:cNvPr id="44" name="文本框 43"/>
          <p:cNvSpPr txBox="1"/>
          <p:nvPr/>
        </p:nvSpPr>
        <p:spPr>
          <a:xfrm>
            <a:off x="5965970" y="5198736"/>
            <a:ext cx="646331"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更多</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5" name="圆角矩形 44"/>
          <p:cNvSpPr/>
          <p:nvPr/>
        </p:nvSpPr>
        <p:spPr>
          <a:xfrm>
            <a:off x="143851" y="4586515"/>
            <a:ext cx="5610928" cy="1392656"/>
          </a:xfrm>
          <a:prstGeom prst="roundRect">
            <a:avLst/>
          </a:pr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nvCxnSpPr>
        <p:spPr>
          <a:xfrm>
            <a:off x="6681706" y="296215"/>
            <a:ext cx="17779" cy="5988676"/>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4362" y="207049"/>
            <a:ext cx="2736647"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营销工具</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游戏营销特点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83714" y="746972"/>
            <a:ext cx="1107996" cy="386366"/>
            <a:chOff x="-3606" y="6078827"/>
            <a:chExt cx="1107996" cy="386366"/>
          </a:xfrm>
        </p:grpSpPr>
        <p:sp>
          <p:nvSpPr>
            <p:cNvPr id="9" name="矩形 8"/>
            <p:cNvSpPr/>
            <p:nvPr/>
          </p:nvSpPr>
          <p:spPr>
            <a:xfrm>
              <a:off x="-3606" y="6078827"/>
              <a:ext cx="1085431" cy="3863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606" y="6082982"/>
              <a:ext cx="1107996" cy="369332"/>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游戏</a:t>
              </a:r>
              <a:r>
                <a:rPr lang="zh-CN" altLang="en-US" b="1" dirty="0" smtClean="0">
                  <a:solidFill>
                    <a:schemeClr val="bg1"/>
                  </a:solidFill>
                  <a:latin typeface="微软雅黑" panose="020B0503020204020204" pitchFamily="34" charset="-122"/>
                  <a:ea typeface="微软雅黑" panose="020B0503020204020204" pitchFamily="34" charset="-122"/>
                </a:rPr>
                <a:t>营销</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912434" y="2220487"/>
            <a:ext cx="5618103" cy="3878478"/>
            <a:chOff x="938219" y="2500807"/>
            <a:chExt cx="5618103" cy="3878478"/>
          </a:xfrm>
        </p:grpSpPr>
        <p:pic>
          <p:nvPicPr>
            <p:cNvPr id="11" name="图片 10"/>
            <p:cNvPicPr>
              <a:picLocks noChangeAspect="1"/>
            </p:cNvPicPr>
            <p:nvPr/>
          </p:nvPicPr>
          <p:blipFill>
            <a:blip r:embed="rId1"/>
            <a:stretch>
              <a:fillRect/>
            </a:stretch>
          </p:blipFill>
          <p:spPr>
            <a:xfrm rot="20155299">
              <a:off x="2166702" y="2610146"/>
              <a:ext cx="1657350" cy="1952625"/>
            </a:xfrm>
            <a:prstGeom prst="rect">
              <a:avLst/>
            </a:prstGeom>
          </p:spPr>
        </p:pic>
        <p:pic>
          <p:nvPicPr>
            <p:cNvPr id="12" name="图片 11"/>
            <p:cNvPicPr>
              <a:picLocks noChangeAspect="1"/>
            </p:cNvPicPr>
            <p:nvPr/>
          </p:nvPicPr>
          <p:blipFill>
            <a:blip r:embed="rId2"/>
            <a:stretch>
              <a:fillRect/>
            </a:stretch>
          </p:blipFill>
          <p:spPr>
            <a:xfrm rot="20174953">
              <a:off x="4079351" y="2500807"/>
              <a:ext cx="1638300" cy="1962150"/>
            </a:xfrm>
            <a:prstGeom prst="rect">
              <a:avLst/>
            </a:prstGeom>
          </p:spPr>
        </p:pic>
        <p:pic>
          <p:nvPicPr>
            <p:cNvPr id="13" name="图片 12"/>
            <p:cNvPicPr>
              <a:picLocks noChangeAspect="1"/>
            </p:cNvPicPr>
            <p:nvPr/>
          </p:nvPicPr>
          <p:blipFill>
            <a:blip r:embed="rId3"/>
            <a:stretch>
              <a:fillRect/>
            </a:stretch>
          </p:blipFill>
          <p:spPr>
            <a:xfrm rot="20148972">
              <a:off x="938219" y="4076486"/>
              <a:ext cx="1657350" cy="1952625"/>
            </a:xfrm>
            <a:prstGeom prst="rect">
              <a:avLst/>
            </a:prstGeom>
          </p:spPr>
        </p:pic>
        <p:pic>
          <p:nvPicPr>
            <p:cNvPr id="14" name="图片 13"/>
            <p:cNvPicPr>
              <a:picLocks noChangeAspect="1"/>
            </p:cNvPicPr>
            <p:nvPr/>
          </p:nvPicPr>
          <p:blipFill>
            <a:blip r:embed="rId4"/>
            <a:stretch>
              <a:fillRect/>
            </a:stretch>
          </p:blipFill>
          <p:spPr>
            <a:xfrm rot="20085379">
              <a:off x="3012188" y="4417135"/>
              <a:ext cx="1647825" cy="1962150"/>
            </a:xfrm>
            <a:prstGeom prst="rect">
              <a:avLst/>
            </a:prstGeom>
          </p:spPr>
        </p:pic>
        <p:pic>
          <p:nvPicPr>
            <p:cNvPr id="15" name="图片 14"/>
            <p:cNvPicPr>
              <a:picLocks noChangeAspect="1"/>
            </p:cNvPicPr>
            <p:nvPr/>
          </p:nvPicPr>
          <p:blipFill>
            <a:blip r:embed="rId5"/>
            <a:stretch>
              <a:fillRect/>
            </a:stretch>
          </p:blipFill>
          <p:spPr>
            <a:xfrm rot="20166771">
              <a:off x="4882606" y="4370345"/>
              <a:ext cx="1673716" cy="1924050"/>
            </a:xfrm>
            <a:prstGeom prst="rect">
              <a:avLst/>
            </a:prstGeom>
          </p:spPr>
        </p:pic>
      </p:grpSp>
      <p:sp>
        <p:nvSpPr>
          <p:cNvPr id="17" name="矩形 16"/>
          <p:cNvSpPr/>
          <p:nvPr/>
        </p:nvSpPr>
        <p:spPr>
          <a:xfrm>
            <a:off x="514362" y="1171220"/>
            <a:ext cx="6096000" cy="879087"/>
          </a:xfrm>
          <a:prstGeom prst="rect">
            <a:avLst/>
          </a:prstGeom>
        </p:spPr>
        <p:txBody>
          <a:bodyPr>
            <a:spAutoFit/>
          </a:bodyPr>
          <a:lstStyle/>
          <a:p>
            <a:pPr>
              <a:lnSpc>
                <a:spcPct val="150000"/>
              </a:lnSpc>
            </a:pPr>
            <a:r>
              <a:rPr lang="zh-CN" altLang="en-US" dirty="0">
                <a:ea typeface="微软雅黑" panose="020B0503020204020204" pitchFamily="34" charset="-122"/>
              </a:rPr>
              <a:t>通过掌贝官网的游戏营销，可以达到增加粉丝转发、游戏派券、提高品牌曝光度的效果。</a:t>
            </a:r>
            <a:endParaRPr lang="zh-CN" altLang="en-US" dirty="0">
              <a:ea typeface="微软雅黑" panose="020B0503020204020204" pitchFamily="34" charset="-122"/>
            </a:endParaRPr>
          </a:p>
        </p:txBody>
      </p:sp>
      <p:grpSp>
        <p:nvGrpSpPr>
          <p:cNvPr id="18" name="组合 17"/>
          <p:cNvGrpSpPr/>
          <p:nvPr/>
        </p:nvGrpSpPr>
        <p:grpSpPr>
          <a:xfrm>
            <a:off x="7043389" y="991673"/>
            <a:ext cx="3942291" cy="5252596"/>
            <a:chOff x="6760051" y="1068947"/>
            <a:chExt cx="4121239" cy="5033230"/>
          </a:xfrm>
        </p:grpSpPr>
        <p:sp>
          <p:nvSpPr>
            <p:cNvPr id="19" name="圆角矩形 18"/>
            <p:cNvSpPr/>
            <p:nvPr/>
          </p:nvSpPr>
          <p:spPr>
            <a:xfrm>
              <a:off x="6760051" y="1068947"/>
              <a:ext cx="4121239" cy="5033230"/>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7106082" y="1541291"/>
              <a:ext cx="774370" cy="383400"/>
              <a:chOff x="1093100" y="1649124"/>
              <a:chExt cx="774370" cy="383400"/>
            </a:xfrm>
          </p:grpSpPr>
          <p:sp>
            <p:nvSpPr>
              <p:cNvPr id="23" name="文本框 22"/>
              <p:cNvSpPr txBox="1"/>
              <p:nvPr/>
            </p:nvSpPr>
            <p:spPr>
              <a:xfrm>
                <a:off x="1138176" y="1649124"/>
                <a:ext cx="729294" cy="38340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特点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4" name="矩形 23"/>
              <p:cNvSpPr/>
              <p:nvPr/>
            </p:nvSpPr>
            <p:spPr>
              <a:xfrm>
                <a:off x="1093100" y="1707512"/>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p:cNvSpPr/>
            <p:nvPr/>
          </p:nvSpPr>
          <p:spPr>
            <a:xfrm>
              <a:off x="6819358" y="1954600"/>
              <a:ext cx="4061932" cy="267765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商家可快速配置带有自身品牌属性和优惠内容的趣味游戏，消费者通过扫码或点击链接即可进行游戏体检</a:t>
              </a:r>
              <a:endParaRPr lang="en-US" altLang="zh-CN" sz="1600" dirty="0" smtClean="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趣味游戏的品牌和产品标识、优惠券中的内容等均可通过掌贝后台实时调整</a:t>
              </a:r>
              <a:endParaRPr lang="en-US" altLang="zh-CN" sz="1600" dirty="0" smtClean="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商家可查看每个趣味游戏的每天浏览和分享数据，对游戏的设置进行实时调整</a:t>
              </a:r>
              <a:endParaRPr lang="en-US" altLang="zh-CN" sz="1600" dirty="0">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8095216" y="5170108"/>
            <a:ext cx="2018507" cy="928857"/>
            <a:chOff x="1135123" y="2715864"/>
            <a:chExt cx="3188702" cy="1335251"/>
          </a:xfrm>
        </p:grpSpPr>
        <p:sp>
          <p:nvSpPr>
            <p:cNvPr id="32" name="饼形 31"/>
            <p:cNvSpPr/>
            <p:nvPr/>
          </p:nvSpPr>
          <p:spPr>
            <a:xfrm rot="2637501">
              <a:off x="1135123" y="3152266"/>
              <a:ext cx="497132" cy="495511"/>
            </a:xfrm>
            <a:prstGeom prst="pi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椭圆 32"/>
            <p:cNvSpPr/>
            <p:nvPr/>
          </p:nvSpPr>
          <p:spPr>
            <a:xfrm>
              <a:off x="1657415" y="3342066"/>
              <a:ext cx="115910" cy="1159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1915317" y="2715864"/>
              <a:ext cx="1404459" cy="1335251"/>
              <a:chOff x="1915317" y="2715864"/>
              <a:chExt cx="1404459" cy="1335251"/>
            </a:xfrm>
          </p:grpSpPr>
          <p:pic>
            <p:nvPicPr>
              <p:cNvPr id="43" name="图片 42"/>
              <p:cNvPicPr>
                <a:picLocks noChangeAspect="1"/>
              </p:cNvPicPr>
              <p:nvPr/>
            </p:nvPicPr>
            <p:blipFill rotWithShape="1">
              <a:blip r:embed="rId6" cstate="print">
                <a:extLst>
                  <a:ext uri="{28A0092B-C50C-407E-A947-70E740481C1C}">
                    <a14:useLocalDpi xmlns:a14="http://schemas.microsoft.com/office/drawing/2010/main" val="0"/>
                  </a:ext>
                </a:extLst>
              </a:blip>
              <a:srcRect l="5656" t="10541" r="4752" b="11462"/>
              <a:stretch>
                <a:fillRect/>
              </a:stretch>
            </p:blipFill>
            <p:spPr>
              <a:xfrm>
                <a:off x="2300767" y="3000094"/>
                <a:ext cx="785611" cy="683944"/>
              </a:xfrm>
              <a:prstGeom prst="rect">
                <a:avLst/>
              </a:prstGeom>
            </p:spPr>
          </p:pic>
          <p:sp>
            <p:nvSpPr>
              <p:cNvPr id="44" name="椭圆 43"/>
              <p:cNvSpPr/>
              <p:nvPr/>
            </p:nvSpPr>
            <p:spPr>
              <a:xfrm>
                <a:off x="2067371" y="2715864"/>
                <a:ext cx="1252405" cy="12524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915317" y="3622180"/>
                <a:ext cx="643855" cy="4289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椭圆 34"/>
            <p:cNvSpPr/>
            <p:nvPr/>
          </p:nvSpPr>
          <p:spPr>
            <a:xfrm>
              <a:off x="1852080" y="3345540"/>
              <a:ext cx="115910" cy="1159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2246355" y="3739812"/>
              <a:ext cx="91750" cy="9175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415271" y="3338592"/>
              <a:ext cx="115910" cy="1159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609936" y="3342066"/>
              <a:ext cx="115910" cy="11591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p:cNvGrpSpPr/>
            <p:nvPr/>
          </p:nvGrpSpPr>
          <p:grpSpPr>
            <a:xfrm>
              <a:off x="3912974" y="3156213"/>
              <a:ext cx="410851" cy="467909"/>
              <a:chOff x="4016006" y="3169092"/>
              <a:chExt cx="410851" cy="467909"/>
            </a:xfrm>
          </p:grpSpPr>
          <p:sp>
            <p:nvSpPr>
              <p:cNvPr id="40" name="任意多边形 39"/>
              <p:cNvSpPr/>
              <p:nvPr/>
            </p:nvSpPr>
            <p:spPr>
              <a:xfrm>
                <a:off x="4016006" y="3169092"/>
                <a:ext cx="410851" cy="467909"/>
              </a:xfrm>
              <a:custGeom>
                <a:avLst/>
                <a:gdLst>
                  <a:gd name="connsiteX0" fmla="*/ 184760 w 369519"/>
                  <a:gd name="connsiteY0" fmla="*/ 0 h 467909"/>
                  <a:gd name="connsiteX1" fmla="*/ 365765 w 369519"/>
                  <a:gd name="connsiteY1" fmla="*/ 167697 h 467909"/>
                  <a:gd name="connsiteX2" fmla="*/ 368361 w 369519"/>
                  <a:gd name="connsiteY2" fmla="*/ 196970 h 467909"/>
                  <a:gd name="connsiteX3" fmla="*/ 369516 w 369519"/>
                  <a:gd name="connsiteY3" fmla="*/ 196218 h 467909"/>
                  <a:gd name="connsiteX4" fmla="*/ 369516 w 369519"/>
                  <a:gd name="connsiteY4" fmla="*/ 209996 h 467909"/>
                  <a:gd name="connsiteX5" fmla="*/ 369519 w 369519"/>
                  <a:gd name="connsiteY5" fmla="*/ 210025 h 467909"/>
                  <a:gd name="connsiteX6" fmla="*/ 369519 w 369519"/>
                  <a:gd name="connsiteY6" fmla="*/ 420049 h 467909"/>
                  <a:gd name="connsiteX7" fmla="*/ 369516 w 369519"/>
                  <a:gd name="connsiteY7" fmla="*/ 420049 h 467909"/>
                  <a:gd name="connsiteX8" fmla="*/ 369516 w 369519"/>
                  <a:gd name="connsiteY8" fmla="*/ 450437 h 467909"/>
                  <a:gd name="connsiteX9" fmla="*/ 186434 w 369519"/>
                  <a:gd name="connsiteY9" fmla="*/ 450437 h 467909"/>
                  <a:gd name="connsiteX10" fmla="*/ 3351 w 369519"/>
                  <a:gd name="connsiteY10" fmla="*/ 450437 h 467909"/>
                  <a:gd name="connsiteX11" fmla="*/ 3351 w 369519"/>
                  <a:gd name="connsiteY11" fmla="*/ 420049 h 467909"/>
                  <a:gd name="connsiteX12" fmla="*/ 0 w 369519"/>
                  <a:gd name="connsiteY12" fmla="*/ 420049 h 467909"/>
                  <a:gd name="connsiteX13" fmla="*/ 0 w 369519"/>
                  <a:gd name="connsiteY13" fmla="*/ 210025 h 467909"/>
                  <a:gd name="connsiteX14" fmla="*/ 184760 w 369519"/>
                  <a:gd name="connsiteY14" fmla="*/ 0 h 46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519" h="467909">
                    <a:moveTo>
                      <a:pt x="184760" y="0"/>
                    </a:moveTo>
                    <a:cubicBezTo>
                      <a:pt x="274045" y="0"/>
                      <a:pt x="348537" y="71993"/>
                      <a:pt x="365765" y="167697"/>
                    </a:cubicBezTo>
                    <a:lnTo>
                      <a:pt x="368361" y="196970"/>
                    </a:lnTo>
                    <a:lnTo>
                      <a:pt x="369516" y="196218"/>
                    </a:lnTo>
                    <a:lnTo>
                      <a:pt x="369516" y="209996"/>
                    </a:lnTo>
                    <a:lnTo>
                      <a:pt x="369519" y="210025"/>
                    </a:lnTo>
                    <a:lnTo>
                      <a:pt x="369519" y="420049"/>
                    </a:lnTo>
                    <a:lnTo>
                      <a:pt x="369516" y="420049"/>
                    </a:lnTo>
                    <a:lnTo>
                      <a:pt x="369516" y="450437"/>
                    </a:lnTo>
                    <a:cubicBezTo>
                      <a:pt x="308489" y="510965"/>
                      <a:pt x="247461" y="389908"/>
                      <a:pt x="186434" y="450437"/>
                    </a:cubicBezTo>
                    <a:cubicBezTo>
                      <a:pt x="125406" y="510965"/>
                      <a:pt x="64379" y="389908"/>
                      <a:pt x="3351" y="450437"/>
                    </a:cubicBezTo>
                    <a:lnTo>
                      <a:pt x="3351" y="420049"/>
                    </a:lnTo>
                    <a:lnTo>
                      <a:pt x="0" y="420049"/>
                    </a:lnTo>
                    <a:lnTo>
                      <a:pt x="0" y="210025"/>
                    </a:lnTo>
                    <a:cubicBezTo>
                      <a:pt x="0" y="94031"/>
                      <a:pt x="82720" y="0"/>
                      <a:pt x="18476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096168" y="3276755"/>
                <a:ext cx="115910" cy="1159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椭圆 41"/>
              <p:cNvSpPr/>
              <p:nvPr/>
            </p:nvSpPr>
            <p:spPr>
              <a:xfrm>
                <a:off x="4248568" y="3284015"/>
                <a:ext cx="115910" cy="1159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514362" y="207049"/>
            <a:ext cx="2736647"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营销工具</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营销功能优点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grpSp>
        <p:nvGrpSpPr>
          <p:cNvPr id="26" name="组合 25"/>
          <p:cNvGrpSpPr/>
          <p:nvPr/>
        </p:nvGrpSpPr>
        <p:grpSpPr>
          <a:xfrm>
            <a:off x="583714" y="1030310"/>
            <a:ext cx="1107996" cy="386366"/>
            <a:chOff x="-3606" y="6078827"/>
            <a:chExt cx="1107996" cy="386366"/>
          </a:xfrm>
        </p:grpSpPr>
        <p:sp>
          <p:nvSpPr>
            <p:cNvPr id="27" name="矩形 26"/>
            <p:cNvSpPr/>
            <p:nvPr/>
          </p:nvSpPr>
          <p:spPr>
            <a:xfrm>
              <a:off x="-3606" y="6078827"/>
              <a:ext cx="1085431" cy="3863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606" y="6082982"/>
              <a:ext cx="1107996" cy="369332"/>
            </a:xfrm>
            <a:prstGeom prst="rect">
              <a:avLst/>
            </a:prstGeom>
            <a:noFill/>
          </p:spPr>
          <p:txBody>
            <a:bodyPr wrap="non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游戏</a:t>
              </a:r>
              <a:r>
                <a:rPr lang="zh-CN" altLang="en-US" b="1" dirty="0" smtClean="0">
                  <a:solidFill>
                    <a:schemeClr val="bg1"/>
                  </a:solidFill>
                  <a:latin typeface="微软雅黑" panose="020B0503020204020204" pitchFamily="34" charset="-122"/>
                  <a:ea typeface="微软雅黑" panose="020B0503020204020204" pitchFamily="34" charset="-122"/>
                </a:rPr>
                <a:t>营销</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7043389" y="991673"/>
            <a:ext cx="3942291" cy="5252596"/>
            <a:chOff x="6760051" y="1068947"/>
            <a:chExt cx="4121239" cy="5033230"/>
          </a:xfrm>
        </p:grpSpPr>
        <p:sp>
          <p:nvSpPr>
            <p:cNvPr id="36" name="圆角矩形 35"/>
            <p:cNvSpPr/>
            <p:nvPr/>
          </p:nvSpPr>
          <p:spPr>
            <a:xfrm>
              <a:off x="6760051" y="1068947"/>
              <a:ext cx="4121239" cy="5033230"/>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7106082" y="1541291"/>
              <a:ext cx="753540" cy="400110"/>
              <a:chOff x="1093100" y="1649124"/>
              <a:chExt cx="753540" cy="400110"/>
            </a:xfrm>
          </p:grpSpPr>
          <p:sp>
            <p:nvSpPr>
              <p:cNvPr id="39" name="文本框 38"/>
              <p:cNvSpPr txBox="1"/>
              <p:nvPr/>
            </p:nvSpPr>
            <p:spPr>
              <a:xfrm>
                <a:off x="1138176" y="1649124"/>
                <a:ext cx="708464" cy="400110"/>
              </a:xfrm>
              <a:prstGeom prst="rect">
                <a:avLst/>
              </a:prstGeom>
              <a:noFill/>
            </p:spPr>
            <p:txBody>
              <a:bodyPr wrap="none" rtlCol="0">
                <a:spAutoFit/>
              </a:bodyPr>
              <a:lstStyle/>
              <a:p>
                <a:r>
                  <a:rPr lang="zh-CN" altLang="en-US" sz="2000" b="1" dirty="0">
                    <a:solidFill>
                      <a:srgbClr val="0070C0"/>
                    </a:solidFill>
                    <a:latin typeface="微软雅黑" panose="020B0503020204020204" pitchFamily="34" charset="-122"/>
                    <a:ea typeface="微软雅黑" panose="020B0503020204020204" pitchFamily="34" charset="-122"/>
                  </a:rPr>
                  <a:t>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40" name="矩形 39"/>
              <p:cNvSpPr/>
              <p:nvPr/>
            </p:nvSpPr>
            <p:spPr>
              <a:xfrm>
                <a:off x="1093100" y="1707512"/>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矩形 37"/>
            <p:cNvSpPr/>
            <p:nvPr/>
          </p:nvSpPr>
          <p:spPr>
            <a:xfrm>
              <a:off x="6819358" y="1954600"/>
              <a:ext cx="4061932" cy="291973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通过把游戏里的元素改成时下热门话题的图片，可以在特定群体内进行传播。如</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把游戏素材改成宋仲基或者当时的国民老公，就能吸引不少女性群体的眼球，可以促成转发，相当于进行了一次粉丝营销！</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通过把游戏里的元素改成商户的新品或热销产品，可以进行品牌曝光！</a:t>
              </a:r>
              <a:endParaRPr lang="zh-CN" altLang="en-US" sz="1600" dirty="0">
                <a:latin typeface="微软雅黑" panose="020B0503020204020204" pitchFamily="34" charset="-122"/>
                <a:ea typeface="微软雅黑" panose="020B0503020204020204" pitchFamily="34" charset="-122"/>
              </a:endParaRPr>
            </a:p>
          </p:txBody>
        </p:sp>
      </p:grpSp>
      <p:sp>
        <p:nvSpPr>
          <p:cNvPr id="42" name="饼形 41"/>
          <p:cNvSpPr/>
          <p:nvPr/>
        </p:nvSpPr>
        <p:spPr>
          <a:xfrm rot="2637501">
            <a:off x="8095216" y="5473688"/>
            <a:ext cx="314694" cy="344698"/>
          </a:xfrm>
          <a:prstGeom prst="pi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椭圆 42"/>
          <p:cNvSpPr/>
          <p:nvPr/>
        </p:nvSpPr>
        <p:spPr>
          <a:xfrm>
            <a:off x="8425836" y="5605721"/>
            <a:ext cx="73373" cy="806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8589093" y="5170108"/>
            <a:ext cx="889048" cy="928857"/>
            <a:chOff x="1915317" y="2715864"/>
            <a:chExt cx="1404459" cy="1335251"/>
          </a:xfrm>
        </p:grpSpPr>
        <p:pic>
          <p:nvPicPr>
            <p:cNvPr id="53" name="图片 52"/>
            <p:cNvPicPr>
              <a:picLocks noChangeAspect="1"/>
            </p:cNvPicPr>
            <p:nvPr/>
          </p:nvPicPr>
          <p:blipFill rotWithShape="1">
            <a:blip r:embed="rId1" cstate="print">
              <a:extLst>
                <a:ext uri="{28A0092B-C50C-407E-A947-70E740481C1C}">
                  <a14:useLocalDpi xmlns:a14="http://schemas.microsoft.com/office/drawing/2010/main" val="0"/>
                </a:ext>
              </a:extLst>
            </a:blip>
            <a:srcRect l="5656" t="10541" r="4752" b="11462"/>
            <a:stretch>
              <a:fillRect/>
            </a:stretch>
          </p:blipFill>
          <p:spPr>
            <a:xfrm>
              <a:off x="2300767" y="3000094"/>
              <a:ext cx="785611" cy="683944"/>
            </a:xfrm>
            <a:prstGeom prst="rect">
              <a:avLst/>
            </a:prstGeom>
          </p:spPr>
        </p:pic>
        <p:sp>
          <p:nvSpPr>
            <p:cNvPr id="54" name="椭圆 53"/>
            <p:cNvSpPr/>
            <p:nvPr/>
          </p:nvSpPr>
          <p:spPr>
            <a:xfrm>
              <a:off x="2067371" y="2715864"/>
              <a:ext cx="1252405" cy="125240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1915317" y="3622180"/>
              <a:ext cx="643855" cy="42893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椭圆 44"/>
          <p:cNvSpPr/>
          <p:nvPr/>
        </p:nvSpPr>
        <p:spPr>
          <a:xfrm>
            <a:off x="8549063" y="5608137"/>
            <a:ext cx="73373" cy="806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8798646" y="5882409"/>
            <a:ext cx="58079" cy="6382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9538592" y="5603304"/>
            <a:ext cx="73373" cy="806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9661818" y="5605721"/>
            <a:ext cx="73373" cy="8063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9853647" y="5476433"/>
            <a:ext cx="260076" cy="325497"/>
            <a:chOff x="4016006" y="3169092"/>
            <a:chExt cx="410851" cy="467909"/>
          </a:xfrm>
        </p:grpSpPr>
        <p:sp>
          <p:nvSpPr>
            <p:cNvPr id="50" name="任意多边形 49"/>
            <p:cNvSpPr/>
            <p:nvPr/>
          </p:nvSpPr>
          <p:spPr>
            <a:xfrm>
              <a:off x="4016006" y="3169092"/>
              <a:ext cx="410851" cy="467909"/>
            </a:xfrm>
            <a:custGeom>
              <a:avLst/>
              <a:gdLst>
                <a:gd name="connsiteX0" fmla="*/ 184760 w 369519"/>
                <a:gd name="connsiteY0" fmla="*/ 0 h 467909"/>
                <a:gd name="connsiteX1" fmla="*/ 365765 w 369519"/>
                <a:gd name="connsiteY1" fmla="*/ 167697 h 467909"/>
                <a:gd name="connsiteX2" fmla="*/ 368361 w 369519"/>
                <a:gd name="connsiteY2" fmla="*/ 196970 h 467909"/>
                <a:gd name="connsiteX3" fmla="*/ 369516 w 369519"/>
                <a:gd name="connsiteY3" fmla="*/ 196218 h 467909"/>
                <a:gd name="connsiteX4" fmla="*/ 369516 w 369519"/>
                <a:gd name="connsiteY4" fmla="*/ 209996 h 467909"/>
                <a:gd name="connsiteX5" fmla="*/ 369519 w 369519"/>
                <a:gd name="connsiteY5" fmla="*/ 210025 h 467909"/>
                <a:gd name="connsiteX6" fmla="*/ 369519 w 369519"/>
                <a:gd name="connsiteY6" fmla="*/ 420049 h 467909"/>
                <a:gd name="connsiteX7" fmla="*/ 369516 w 369519"/>
                <a:gd name="connsiteY7" fmla="*/ 420049 h 467909"/>
                <a:gd name="connsiteX8" fmla="*/ 369516 w 369519"/>
                <a:gd name="connsiteY8" fmla="*/ 450437 h 467909"/>
                <a:gd name="connsiteX9" fmla="*/ 186434 w 369519"/>
                <a:gd name="connsiteY9" fmla="*/ 450437 h 467909"/>
                <a:gd name="connsiteX10" fmla="*/ 3351 w 369519"/>
                <a:gd name="connsiteY10" fmla="*/ 450437 h 467909"/>
                <a:gd name="connsiteX11" fmla="*/ 3351 w 369519"/>
                <a:gd name="connsiteY11" fmla="*/ 420049 h 467909"/>
                <a:gd name="connsiteX12" fmla="*/ 0 w 369519"/>
                <a:gd name="connsiteY12" fmla="*/ 420049 h 467909"/>
                <a:gd name="connsiteX13" fmla="*/ 0 w 369519"/>
                <a:gd name="connsiteY13" fmla="*/ 210025 h 467909"/>
                <a:gd name="connsiteX14" fmla="*/ 184760 w 369519"/>
                <a:gd name="connsiteY14" fmla="*/ 0 h 467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9519" h="467909">
                  <a:moveTo>
                    <a:pt x="184760" y="0"/>
                  </a:moveTo>
                  <a:cubicBezTo>
                    <a:pt x="274045" y="0"/>
                    <a:pt x="348537" y="71993"/>
                    <a:pt x="365765" y="167697"/>
                  </a:cubicBezTo>
                  <a:lnTo>
                    <a:pt x="368361" y="196970"/>
                  </a:lnTo>
                  <a:lnTo>
                    <a:pt x="369516" y="196218"/>
                  </a:lnTo>
                  <a:lnTo>
                    <a:pt x="369516" y="209996"/>
                  </a:lnTo>
                  <a:lnTo>
                    <a:pt x="369519" y="210025"/>
                  </a:lnTo>
                  <a:lnTo>
                    <a:pt x="369519" y="420049"/>
                  </a:lnTo>
                  <a:lnTo>
                    <a:pt x="369516" y="420049"/>
                  </a:lnTo>
                  <a:lnTo>
                    <a:pt x="369516" y="450437"/>
                  </a:lnTo>
                  <a:cubicBezTo>
                    <a:pt x="308489" y="510965"/>
                    <a:pt x="247461" y="389908"/>
                    <a:pt x="186434" y="450437"/>
                  </a:cubicBezTo>
                  <a:cubicBezTo>
                    <a:pt x="125406" y="510965"/>
                    <a:pt x="64379" y="389908"/>
                    <a:pt x="3351" y="450437"/>
                  </a:cubicBezTo>
                  <a:lnTo>
                    <a:pt x="3351" y="420049"/>
                  </a:lnTo>
                  <a:lnTo>
                    <a:pt x="0" y="420049"/>
                  </a:lnTo>
                  <a:lnTo>
                    <a:pt x="0" y="210025"/>
                  </a:lnTo>
                  <a:cubicBezTo>
                    <a:pt x="0" y="94031"/>
                    <a:pt x="82720" y="0"/>
                    <a:pt x="184760"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096168" y="3276755"/>
              <a:ext cx="115910" cy="1159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a:off x="4248568" y="3284015"/>
              <a:ext cx="115910" cy="11591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6" name="图片 55"/>
          <p:cNvPicPr>
            <a:picLocks noChangeAspect="1"/>
          </p:cNvPicPr>
          <p:nvPr/>
        </p:nvPicPr>
        <p:blipFill rotWithShape="1">
          <a:blip r:embed="rId2"/>
          <a:srcRect l="11368" r="10212"/>
          <a:stretch>
            <a:fillRect/>
          </a:stretch>
        </p:blipFill>
        <p:spPr>
          <a:xfrm>
            <a:off x="514362" y="1854099"/>
            <a:ext cx="6065949" cy="3303565"/>
          </a:xfrm>
          <a:prstGeom prst="rect">
            <a:avLst/>
          </a:prstGeom>
        </p:spPr>
      </p:pic>
      <p:sp>
        <p:nvSpPr>
          <p:cNvPr id="63" name="文本框 62"/>
          <p:cNvSpPr txBox="1"/>
          <p:nvPr/>
        </p:nvSpPr>
        <p:spPr>
          <a:xfrm>
            <a:off x="2647387" y="5431248"/>
            <a:ext cx="1569660" cy="369332"/>
          </a:xfrm>
          <a:prstGeom prst="rect">
            <a:avLst/>
          </a:prstGeom>
          <a:noFill/>
        </p:spPr>
        <p:txBody>
          <a:bodyPr wrap="none" rtlCol="0">
            <a:spAutoFit/>
          </a:bodyPr>
          <a:lstStyle/>
          <a:p>
            <a:r>
              <a:rPr lang="zh-CN" altLang="en-US" b="1" dirty="0" smtClean="0">
                <a:solidFill>
                  <a:srgbClr val="0070C0"/>
                </a:solidFill>
                <a:latin typeface="微软雅黑" panose="020B0503020204020204" pitchFamily="34" charset="-122"/>
                <a:ea typeface="微软雅黑" panose="020B0503020204020204" pitchFamily="34" charset="-122"/>
              </a:rPr>
              <a:t>大型互动游戏</a:t>
            </a:r>
            <a:endParaRPr lang="zh-CN" altLang="en-US" b="1" dirty="0">
              <a:solidFill>
                <a:srgbClr val="0070C0"/>
              </a:solidFill>
              <a:latin typeface="微软雅黑" panose="020B0503020204020204" pitchFamily="34" charset="-122"/>
              <a:ea typeface="微软雅黑" panose="020B0503020204020204" pitchFamily="34" charset="-122"/>
            </a:endParaRPr>
          </a:p>
        </p:txBody>
      </p:sp>
      <p:sp>
        <p:nvSpPr>
          <p:cNvPr id="66" name="等腰三角形 65"/>
          <p:cNvSpPr/>
          <p:nvPr/>
        </p:nvSpPr>
        <p:spPr>
          <a:xfrm rot="10800000">
            <a:off x="3322747" y="5199711"/>
            <a:ext cx="218941" cy="173690"/>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20000" b="-20000"/>
          </a:stretch>
        </a:blipFill>
        <a:effectLst/>
      </p:bgPr>
    </p:bg>
    <p:spTree>
      <p:nvGrpSpPr>
        <p:cNvPr id="1" name=""/>
        <p:cNvGrpSpPr/>
        <p:nvPr/>
      </p:nvGrpSpPr>
      <p:grpSpPr>
        <a:xfrm>
          <a:off x="0" y="0"/>
          <a:ext cx="0" cy="0"/>
          <a:chOff x="0" y="0"/>
          <a:chExt cx="0" cy="0"/>
        </a:xfrm>
      </p:grpSpPr>
      <p:sp>
        <p:nvSpPr>
          <p:cNvPr id="3" name="矩形 2"/>
          <p:cNvSpPr/>
          <p:nvPr/>
        </p:nvSpPr>
        <p:spPr>
          <a:xfrm>
            <a:off x="0" y="0"/>
            <a:ext cx="12192000" cy="6428935"/>
          </a:xfrm>
          <a:prstGeom prst="rect">
            <a:avLst/>
          </a:prstGeom>
          <a:solidFill>
            <a:schemeClr val="tx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14362" y="207049"/>
            <a:ext cx="3147015"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营销工具</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游戏营销情景</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20" name="矩形 19"/>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33637" y="814983"/>
            <a:ext cx="10831133" cy="5340870"/>
            <a:chOff x="633637" y="1059683"/>
            <a:chExt cx="10831133" cy="5340870"/>
          </a:xfrm>
        </p:grpSpPr>
        <p:sp>
          <p:nvSpPr>
            <p:cNvPr id="22" name="矩形 21"/>
            <p:cNvSpPr/>
            <p:nvPr/>
          </p:nvSpPr>
          <p:spPr>
            <a:xfrm>
              <a:off x="847107" y="1548715"/>
              <a:ext cx="10404195" cy="362792"/>
            </a:xfrm>
            <a:prstGeom prst="rect">
              <a:avLst/>
            </a:prstGeom>
          </p:spPr>
          <p:txBody>
            <a:bodyPr wrap="square">
              <a:spAutoFit/>
            </a:bodyPr>
            <a:lstStyle/>
            <a:p>
              <a:pPr algn="just">
                <a:lnSpc>
                  <a:spcPct val="12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商店需要进行营销活动，恰好最近有很火热的新闻</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电视剧</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电影，即可取相关素材，针对这类群体进行营销。</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847107" y="2641408"/>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847109" y="1059683"/>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930819" y="1880777"/>
              <a:ext cx="8497628" cy="418191"/>
              <a:chOff x="1056069" y="3108441"/>
              <a:chExt cx="8497628" cy="418191"/>
            </a:xfrm>
          </p:grpSpPr>
          <p:sp>
            <p:nvSpPr>
              <p:cNvPr id="26" name="等腰三角形 25"/>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1223492" y="3108441"/>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掌贝的游戏营销可通过修改里面的</a:t>
                </a:r>
                <a:r>
                  <a:rPr lang="zh-CN" altLang="en-US" sz="1600" smtClean="0">
                    <a:solidFill>
                      <a:schemeClr val="accent2"/>
                    </a:solidFill>
                    <a:latin typeface="微软雅黑" panose="020B0503020204020204" pitchFamily="34" charset="-122"/>
                    <a:ea typeface="微软雅黑" panose="020B0503020204020204" pitchFamily="34" charset="-122"/>
                  </a:rPr>
                  <a:t>素材进行特定群体的产品营销</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cxnSp>
          <p:nvCxnSpPr>
            <p:cNvPr id="28" name="直接连接符 27"/>
            <p:cNvCxnSpPr/>
            <p:nvPr/>
          </p:nvCxnSpPr>
          <p:spPr>
            <a:xfrm>
              <a:off x="633637" y="2447360"/>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847107" y="3070904"/>
              <a:ext cx="10404195" cy="78752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某新店开张需要进行品牌曝光，如果该店有特色产品或具有吸引性的产品，可以把素材改为那些产品，通过游戏营销进行产品曝光。</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930819" y="3799140"/>
              <a:ext cx="6263424" cy="418191"/>
              <a:chOff x="1056069" y="3108441"/>
              <a:chExt cx="6263424" cy="418191"/>
            </a:xfrm>
          </p:grpSpPr>
          <p:sp>
            <p:nvSpPr>
              <p:cNvPr id="31" name="等腰三角形 30"/>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223493" y="3108441"/>
                <a:ext cx="6096000" cy="418191"/>
              </a:xfrm>
              <a:prstGeom prst="rect">
                <a:avLst/>
              </a:prstGeom>
            </p:spPr>
            <p:txBody>
              <a:bodyPr>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掌贝的游戏营销可</a:t>
                </a:r>
                <a:r>
                  <a:rPr lang="zh-CN" altLang="en-US" sz="1600" smtClean="0">
                    <a:solidFill>
                      <a:schemeClr val="accent2"/>
                    </a:solidFill>
                    <a:latin typeface="微软雅黑" panose="020B0503020204020204" pitchFamily="34" charset="-122"/>
                    <a:ea typeface="微软雅黑" panose="020B0503020204020204" pitchFamily="34" charset="-122"/>
                  </a:rPr>
                  <a:t>轻松对新品发布与品牌曝光。</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cxnSp>
          <p:nvCxnSpPr>
            <p:cNvPr id="33" name="直接连接符 32"/>
            <p:cNvCxnSpPr/>
            <p:nvPr/>
          </p:nvCxnSpPr>
          <p:spPr>
            <a:xfrm>
              <a:off x="633637" y="4379776"/>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47107" y="4910183"/>
              <a:ext cx="10404195" cy="1200329"/>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店铺人流量少，可以通过多人游戏进行吸引顾客</a:t>
              </a:r>
              <a:r>
                <a:rPr lang="zh-CN" altLang="en-US" sz="1600">
                  <a:solidFill>
                    <a:schemeClr val="bg1"/>
                  </a:solidFill>
                  <a:latin typeface="微软雅黑" panose="020B0503020204020204" pitchFamily="34" charset="-122"/>
                  <a:ea typeface="微软雅黑" panose="020B0503020204020204" pitchFamily="34" charset="-122"/>
                </a:rPr>
                <a:t>到</a:t>
              </a:r>
              <a:r>
                <a:rPr lang="zh-CN" altLang="en-US" sz="1600" smtClean="0">
                  <a:solidFill>
                    <a:schemeClr val="bg1"/>
                  </a:solidFill>
                  <a:latin typeface="微软雅黑" panose="020B0503020204020204" pitchFamily="34" charset="-122"/>
                  <a:ea typeface="微软雅黑" panose="020B0503020204020204" pitchFamily="34" charset="-122"/>
                </a:rPr>
                <a:t>店；像酒吧此类需要热烈气氛的商家，可以通过多人游戏热场。例如</a:t>
              </a:r>
              <a:r>
                <a:rPr lang="zh-CN" altLang="en-US" sz="1600" dirty="0">
                  <a:solidFill>
                    <a:schemeClr val="bg1"/>
                  </a:solidFill>
                  <a:latin typeface="微软雅黑" panose="020B0503020204020204" pitchFamily="34" charset="-122"/>
                  <a:ea typeface="微软雅黑" panose="020B0503020204020204" pitchFamily="34" charset="-122"/>
                </a:rPr>
                <a:t>：在店门口放置一台电脑，做一些标语：“手机拔河，获胜者可以获得</a:t>
              </a:r>
              <a:r>
                <a:rPr lang="en-US" altLang="zh-CN" sz="1600" dirty="0">
                  <a:solidFill>
                    <a:schemeClr val="bg1"/>
                  </a:solidFill>
                  <a:latin typeface="微软雅黑" panose="020B0503020204020204" pitchFamily="34" charset="-122"/>
                  <a:ea typeface="微软雅黑" panose="020B0503020204020204" pitchFamily="34" charset="-122"/>
                </a:rPr>
                <a:t>xx</a:t>
              </a:r>
              <a:r>
                <a:rPr lang="zh-CN" altLang="en-US" sz="1600" dirty="0">
                  <a:solidFill>
                    <a:schemeClr val="bg1"/>
                  </a:solidFill>
                  <a:latin typeface="微软雅黑" panose="020B0503020204020204" pitchFamily="34" charset="-122"/>
                  <a:ea typeface="微软雅黑" panose="020B0503020204020204" pitchFamily="34" charset="-122"/>
                </a:rPr>
                <a:t>优惠券哦”。拔河游戏最多支持</a:t>
              </a:r>
              <a:r>
                <a:rPr lang="en-US" altLang="zh-CN" sz="1600" dirty="0">
                  <a:solidFill>
                    <a:schemeClr val="bg1"/>
                  </a:solidFill>
                  <a:latin typeface="微软雅黑" panose="020B0503020204020204" pitchFamily="34" charset="-122"/>
                  <a:ea typeface="微软雅黑" panose="020B0503020204020204" pitchFamily="34" charset="-122"/>
                </a:rPr>
                <a:t>6</a:t>
              </a:r>
              <a:r>
                <a:rPr lang="zh-CN" altLang="en-US" sz="1600" dirty="0">
                  <a:solidFill>
                    <a:schemeClr val="bg1"/>
                  </a:solidFill>
                  <a:latin typeface="微软雅黑" panose="020B0503020204020204" pitchFamily="34" charset="-122"/>
                  <a:ea typeface="微软雅黑" panose="020B0503020204020204" pitchFamily="34" charset="-122"/>
                </a:rPr>
                <a:t>人同时玩，获胜者都可得到优惠券，获胜者顺理成章进店消费，增加新</a:t>
              </a:r>
              <a:r>
                <a:rPr lang="zh-CN" altLang="en-US" sz="1600">
                  <a:solidFill>
                    <a:schemeClr val="bg1"/>
                  </a:solidFill>
                  <a:latin typeface="微软雅黑" panose="020B0503020204020204" pitchFamily="34" charset="-122"/>
                  <a:ea typeface="微软雅黑" panose="020B0503020204020204" pitchFamily="34" charset="-122"/>
                </a:rPr>
                <a:t>客人</a:t>
              </a:r>
              <a:r>
                <a:rPr lang="zh-CN" altLang="en-US" sz="1600" smtClean="0">
                  <a:solidFill>
                    <a:schemeClr val="bg1"/>
                  </a:solidFill>
                  <a:latin typeface="微软雅黑" panose="020B0503020204020204" pitchFamily="34" charset="-122"/>
                  <a:ea typeface="微软雅黑" panose="020B0503020204020204" pitchFamily="34" charset="-122"/>
                </a:rPr>
                <a:t>流量。</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847107" y="4523371"/>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场景三</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36" name="组合 35"/>
            <p:cNvGrpSpPr/>
            <p:nvPr/>
          </p:nvGrpSpPr>
          <p:grpSpPr>
            <a:xfrm>
              <a:off x="930819" y="5982362"/>
              <a:ext cx="8497628" cy="418191"/>
              <a:chOff x="1056069" y="3108441"/>
              <a:chExt cx="8497628" cy="418191"/>
            </a:xfrm>
          </p:grpSpPr>
          <p:sp>
            <p:nvSpPr>
              <p:cNvPr id="37" name="等腰三角形 36"/>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223492" y="3108441"/>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掌贝的游戏营销可实现游戏派券。</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营销工具</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营销助手</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83714" y="1030310"/>
            <a:ext cx="1107996" cy="386366"/>
            <a:chOff x="-3606" y="6078827"/>
            <a:chExt cx="1107996" cy="386366"/>
          </a:xfrm>
        </p:grpSpPr>
        <p:sp>
          <p:nvSpPr>
            <p:cNvPr id="6" name="矩形 5"/>
            <p:cNvSpPr/>
            <p:nvPr/>
          </p:nvSpPr>
          <p:spPr>
            <a:xfrm>
              <a:off x="-3606" y="6078827"/>
              <a:ext cx="1085431" cy="3863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606" y="6082982"/>
              <a:ext cx="1107996"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营销助手</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785142" y="2446597"/>
            <a:ext cx="4983777" cy="3851060"/>
            <a:chOff x="295741" y="2446597"/>
            <a:chExt cx="4983777" cy="3851060"/>
          </a:xfrm>
        </p:grpSpPr>
        <p:pic>
          <p:nvPicPr>
            <p:cNvPr id="17" name="图片 16"/>
            <p:cNvPicPr>
              <a:picLocks noChangeAspect="1"/>
            </p:cNvPicPr>
            <p:nvPr/>
          </p:nvPicPr>
          <p:blipFill rotWithShape="1">
            <a:blip r:embed="rId1" cstate="print">
              <a:extLst>
                <a:ext uri="{28A0092B-C50C-407E-A947-70E740481C1C}">
                  <a14:useLocalDpi xmlns:a14="http://schemas.microsoft.com/office/drawing/2010/main" val="0"/>
                </a:ext>
              </a:extLst>
            </a:blip>
            <a:srcRect l="-333" t="14836" r="333" b="-939"/>
            <a:stretch>
              <a:fillRect/>
            </a:stretch>
          </p:blipFill>
          <p:spPr>
            <a:xfrm>
              <a:off x="295741" y="2446597"/>
              <a:ext cx="2220197" cy="3393200"/>
            </a:xfrm>
            <a:prstGeom prst="rect">
              <a:avLst/>
            </a:prstGeom>
            <a:ln>
              <a:noFill/>
            </a:ln>
            <a:effectLst>
              <a:outerShdw blurRad="292100" dist="139700" dir="2700000" algn="tl" rotWithShape="0">
                <a:srgbClr val="333333">
                  <a:alpha val="65000"/>
                </a:srgbClr>
              </a:outerShdw>
            </a:effectLst>
          </p:spPr>
        </p:pic>
        <p:pic>
          <p:nvPicPr>
            <p:cNvPr id="20" name="图片 19"/>
            <p:cNvPicPr>
              <a:picLocks noChangeAspect="1"/>
            </p:cNvPicPr>
            <p:nvPr/>
          </p:nvPicPr>
          <p:blipFill>
            <a:blip r:embed="rId2"/>
            <a:stretch>
              <a:fillRect/>
            </a:stretch>
          </p:blipFill>
          <p:spPr>
            <a:xfrm>
              <a:off x="1725816" y="2886076"/>
              <a:ext cx="2175121" cy="3264411"/>
            </a:xfrm>
            <a:prstGeom prst="rect">
              <a:avLst/>
            </a:prstGeom>
            <a:ln>
              <a:noFill/>
            </a:ln>
            <a:effectLst>
              <a:outerShdw blurRad="292100" dist="139700" dir="2700000" algn="tl" rotWithShape="0">
                <a:srgbClr val="333333">
                  <a:alpha val="65000"/>
                </a:srgbClr>
              </a:outerShdw>
            </a:effectLst>
          </p:spPr>
        </p:pic>
        <p:pic>
          <p:nvPicPr>
            <p:cNvPr id="29" name="图片 28"/>
            <p:cNvPicPr>
              <a:picLocks noChangeAspect="1"/>
            </p:cNvPicPr>
            <p:nvPr/>
          </p:nvPicPr>
          <p:blipFill rotWithShape="1">
            <a:blip r:embed="rId3"/>
            <a:srcRect t="4609"/>
            <a:stretch>
              <a:fillRect/>
            </a:stretch>
          </p:blipFill>
          <p:spPr>
            <a:xfrm>
              <a:off x="3150645" y="3119489"/>
              <a:ext cx="2128873" cy="3178168"/>
            </a:xfrm>
            <a:prstGeom prst="rect">
              <a:avLst/>
            </a:prstGeom>
            <a:ln>
              <a:noFill/>
            </a:ln>
            <a:effectLst>
              <a:outerShdw blurRad="292100" dist="139700" dir="2700000" algn="tl" rotWithShape="0">
                <a:srgbClr val="333333">
                  <a:alpha val="65000"/>
                </a:srgbClr>
              </a:outerShdw>
            </a:effectLst>
          </p:spPr>
        </p:pic>
      </p:grpSp>
      <p:sp>
        <p:nvSpPr>
          <p:cNvPr id="30" name="矩形 29"/>
          <p:cNvSpPr/>
          <p:nvPr/>
        </p:nvSpPr>
        <p:spPr>
          <a:xfrm>
            <a:off x="514362" y="1454558"/>
            <a:ext cx="6096000" cy="923330"/>
          </a:xfrm>
          <a:prstGeom prst="rect">
            <a:avLst/>
          </a:prstGeom>
        </p:spPr>
        <p:txBody>
          <a:bodyPr>
            <a:spAutoFit/>
          </a:bodyPr>
          <a:lstStyle/>
          <a:p>
            <a:pPr>
              <a:lnSpc>
                <a:spcPct val="150000"/>
              </a:lnSpc>
            </a:pPr>
            <a:r>
              <a:rPr lang="zh-CN" altLang="en-US" dirty="0">
                <a:ea typeface="微软雅黑" panose="020B0503020204020204" pitchFamily="34" charset="-122"/>
              </a:rPr>
              <a:t>通过掌</a:t>
            </a:r>
            <a:r>
              <a:rPr lang="zh-CN" altLang="en-US" dirty="0" smtClean="0">
                <a:ea typeface="微软雅黑" panose="020B0503020204020204" pitchFamily="34" charset="-122"/>
              </a:rPr>
              <a:t>贝的报名、投票、微助力、抽奖等活动，迅速地帮助商家收集消费者数据和吸粉等。</a:t>
            </a:r>
            <a:endParaRPr lang="zh-CN" altLang="en-US" dirty="0">
              <a:ea typeface="微软雅黑" panose="020B0503020204020204" pitchFamily="34" charset="-122"/>
            </a:endParaRPr>
          </a:p>
        </p:txBody>
      </p:sp>
      <p:grpSp>
        <p:nvGrpSpPr>
          <p:cNvPr id="9" name="组合 8"/>
          <p:cNvGrpSpPr/>
          <p:nvPr/>
        </p:nvGrpSpPr>
        <p:grpSpPr>
          <a:xfrm>
            <a:off x="6644954" y="1197737"/>
            <a:ext cx="5340982" cy="4167233"/>
            <a:chOff x="6851018" y="1056068"/>
            <a:chExt cx="5340982" cy="4167233"/>
          </a:xfrm>
        </p:grpSpPr>
        <p:sp>
          <p:nvSpPr>
            <p:cNvPr id="33" name="文本框 32"/>
            <p:cNvSpPr txBox="1"/>
            <p:nvPr/>
          </p:nvSpPr>
          <p:spPr>
            <a:xfrm>
              <a:off x="6851018" y="1292920"/>
              <a:ext cx="5340982" cy="830997"/>
            </a:xfrm>
            <a:prstGeom prst="rect">
              <a:avLst/>
            </a:prstGeom>
            <a:noFill/>
          </p:spPr>
          <p:txBody>
            <a:bodyPr wrap="square" rtlCol="0">
              <a:spAutoFit/>
            </a:bodyPr>
            <a:lstStyle/>
            <a:p>
              <a:pPr>
                <a:lnSpc>
                  <a:spcPct val="150000"/>
                </a:lnSpc>
              </a:pPr>
              <a:r>
                <a:rPr lang="zh-CN" altLang="en-US" sz="1600" dirty="0" smtClean="0">
                  <a:latin typeface="微软雅黑" panose="020B0503020204020204" pitchFamily="34" charset="-122"/>
                  <a:ea typeface="微软雅黑" panose="020B0503020204020204" pitchFamily="34" charset="-122"/>
                </a:rPr>
                <a:t>设置投票，让顾客</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微信粉丝</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会员进行投票，商家可以根据这些信息有针对性的进行营销活动或产品改进。</a:t>
              </a:r>
              <a:endParaRPr lang="zh-CN" altLang="en-US" sz="1600" dirty="0" smtClean="0">
                <a:latin typeface="微软雅黑" panose="020B0503020204020204" pitchFamily="34" charset="-122"/>
                <a:ea typeface="微软雅黑" panose="020B0503020204020204" pitchFamily="34" charset="-122"/>
              </a:endParaRPr>
            </a:p>
          </p:txBody>
        </p:sp>
        <p:sp>
          <p:nvSpPr>
            <p:cNvPr id="34" name="矩形 33"/>
            <p:cNvSpPr/>
            <p:nvPr/>
          </p:nvSpPr>
          <p:spPr>
            <a:xfrm>
              <a:off x="6851018" y="3971456"/>
              <a:ext cx="5340982" cy="1200329"/>
            </a:xfrm>
            <a:prstGeom prst="rect">
              <a:avLst/>
            </a:prstGeom>
          </p:spPr>
          <p:txBody>
            <a:bodyPr wrap="square">
              <a:spAutoFit/>
            </a:bodyPr>
            <a:lstStyle/>
            <a:p>
              <a:pPr>
                <a:lnSpc>
                  <a:spcPct val="150000"/>
                </a:lnSpc>
              </a:pPr>
              <a:r>
                <a:rPr lang="zh-CN" altLang="en-US" sz="1600" dirty="0" smtClean="0">
                  <a:solidFill>
                    <a:srgbClr val="000000"/>
                  </a:solidFill>
                  <a:latin typeface="微软雅黑" panose="020B0503020204020204" pitchFamily="34" charset="-122"/>
                  <a:ea typeface="微软雅黑" panose="020B0503020204020204" pitchFamily="34" charset="-122"/>
                </a:rPr>
                <a:t>主要以九宫格和结合节日主题开发的形式。主要是商户对已有粉丝进行的一种精准促销活动，起到提高粉丝的消费频率和培养消费习惯的效果。</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35" name="矩形 34"/>
            <p:cNvSpPr/>
            <p:nvPr/>
          </p:nvSpPr>
          <p:spPr>
            <a:xfrm>
              <a:off x="6851018" y="2580672"/>
              <a:ext cx="5340982" cy="830997"/>
            </a:xfrm>
            <a:prstGeom prst="rect">
              <a:avLst/>
            </a:prstGeom>
          </p:spPr>
          <p:txBody>
            <a:bodyPr wrap="square">
              <a:spAutoFit/>
            </a:bodyPr>
            <a:lstStyle/>
            <a:p>
              <a:pPr algn="just">
                <a:lnSpc>
                  <a:spcPct val="150000"/>
                </a:lnSpc>
                <a:spcAft>
                  <a:spcPts val="0"/>
                </a:spcAft>
              </a:pPr>
              <a:r>
                <a:rPr lang="zh-CN" altLang="zh-CN" sz="1600" kern="100" dirty="0" smtClean="0">
                  <a:latin typeface="Calibri" panose="020F0502020204030204" pitchFamily="34" charset="0"/>
                  <a:ea typeface="微软雅黑" panose="020B0503020204020204" pitchFamily="34" charset="-122"/>
                  <a:cs typeface="Times New Roman" panose="02020603050405020304" pitchFamily="18" charset="0"/>
                </a:rPr>
                <a:t>报名工具用于会员粉丝统计报名参会情况，优化了活动组织流程，</a:t>
              </a:r>
              <a:r>
                <a:rPr lang="zh-CN" altLang="en-US" sz="1600" kern="100" dirty="0" smtClean="0">
                  <a:latin typeface="Calibri" panose="020F0502020204030204" pitchFamily="34" charset="0"/>
                  <a:ea typeface="微软雅黑" panose="020B0503020204020204" pitchFamily="34" charset="-122"/>
                  <a:cs typeface="Times New Roman" panose="02020603050405020304" pitchFamily="18" charset="0"/>
                </a:rPr>
                <a:t>方便顾客报名，</a:t>
              </a:r>
              <a:r>
                <a:rPr lang="zh-CN" altLang="zh-CN" sz="1600" kern="100" dirty="0" smtClean="0">
                  <a:latin typeface="Calibri" panose="020F0502020204030204" pitchFamily="34" charset="0"/>
                  <a:ea typeface="微软雅黑" panose="020B0503020204020204" pitchFamily="34" charset="-122"/>
                  <a:cs typeface="Times New Roman" panose="02020603050405020304" pitchFamily="18" charset="0"/>
                </a:rPr>
                <a:t>提高</a:t>
              </a:r>
              <a:r>
                <a:rPr lang="zh-CN" altLang="en-US" sz="1600" kern="100" dirty="0" smtClean="0">
                  <a:latin typeface="Calibri" panose="020F0502020204030204" pitchFamily="34" charset="0"/>
                  <a:ea typeface="微软雅黑" panose="020B0503020204020204" pitchFamily="34" charset="-122"/>
                  <a:cs typeface="Times New Roman" panose="02020603050405020304" pitchFamily="18" charset="0"/>
                </a:rPr>
                <a:t>工作</a:t>
              </a:r>
              <a:r>
                <a:rPr lang="zh-CN" altLang="zh-CN" sz="1600" kern="100" dirty="0" smtClean="0">
                  <a:latin typeface="Calibri" panose="020F0502020204030204" pitchFamily="34" charset="0"/>
                  <a:ea typeface="微软雅黑" panose="020B0503020204020204" pitchFamily="34" charset="-122"/>
                  <a:cs typeface="Times New Roman" panose="02020603050405020304" pitchFamily="18" charset="0"/>
                </a:rPr>
                <a:t>效率</a:t>
              </a:r>
              <a:r>
                <a:rPr lang="zh-CN" altLang="en-US" sz="1600" kern="100" dirty="0" smtClean="0">
                  <a:latin typeface="Calibri" panose="020F0502020204030204" pitchFamily="34" charset="0"/>
                  <a:ea typeface="微软雅黑" panose="020B0503020204020204" pitchFamily="34" charset="-122"/>
                  <a:cs typeface="Times New Roman" panose="02020603050405020304" pitchFamily="18" charset="0"/>
                </a:rPr>
                <a:t>。</a:t>
              </a:r>
              <a:endParaRPr lang="en-US" altLang="zh-CN" sz="1600" kern="100" dirty="0">
                <a:latin typeface="Calibri" panose="020F0502020204030204" pitchFamily="34" charset="0"/>
                <a:ea typeface="微软雅黑" panose="020B0503020204020204" pitchFamily="34" charset="-122"/>
                <a:cs typeface="Times New Roman" panose="02020603050405020304" pitchFamily="18" charset="0"/>
              </a:endParaRPr>
            </a:p>
          </p:txBody>
        </p:sp>
        <p:sp>
          <p:nvSpPr>
            <p:cNvPr id="37" name="文本框 36"/>
            <p:cNvSpPr txBox="1"/>
            <p:nvPr/>
          </p:nvSpPr>
          <p:spPr>
            <a:xfrm>
              <a:off x="6886462" y="1056068"/>
              <a:ext cx="93487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投票</a:t>
              </a:r>
              <a:endParaRPr lang="zh-CN" altLang="en-US" b="1"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6886462" y="2369913"/>
              <a:ext cx="93487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报名</a:t>
              </a:r>
              <a:endParaRPr lang="zh-CN" altLang="en-US"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6886462" y="3683758"/>
              <a:ext cx="934871" cy="369332"/>
            </a:xfrm>
            <a:prstGeom prst="rect">
              <a:avLst/>
            </a:prstGeom>
            <a:noFill/>
          </p:spPr>
          <p:txBody>
            <a:bodyPr wrap="none" rtlCol="0">
              <a:spAutoFit/>
            </a:bodyPr>
            <a:lstStyle/>
            <a:p>
              <a:pPr marL="285750" indent="-285750">
                <a:buFont typeface="Arial" panose="020B0604020202020204" pitchFamily="34" charset="0"/>
                <a:buChar char="•"/>
              </a:pPr>
              <a:r>
                <a:rPr lang="zh-CN" altLang="en-US" b="1" dirty="0" smtClean="0">
                  <a:latin typeface="微软雅黑" panose="020B0503020204020204" pitchFamily="34" charset="-122"/>
                  <a:ea typeface="微软雅黑" panose="020B0503020204020204" pitchFamily="34" charset="-122"/>
                </a:rPr>
                <a:t>抽奖</a:t>
              </a:r>
              <a:endParaRPr lang="zh-CN" altLang="en-US" b="1" dirty="0">
                <a:latin typeface="微软雅黑" panose="020B0503020204020204" pitchFamily="34" charset="-122"/>
                <a:ea typeface="微软雅黑" panose="020B0503020204020204" pitchFamily="34" charset="-122"/>
              </a:endParaRPr>
            </a:p>
          </p:txBody>
        </p:sp>
        <p:cxnSp>
          <p:nvCxnSpPr>
            <p:cNvPr id="45" name="直接连接符 44"/>
            <p:cNvCxnSpPr/>
            <p:nvPr/>
          </p:nvCxnSpPr>
          <p:spPr>
            <a:xfrm>
              <a:off x="6860704" y="2226949"/>
              <a:ext cx="520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6860704" y="3490374"/>
              <a:ext cx="520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886462" y="5223301"/>
              <a:ext cx="52068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8873544" y="5357119"/>
            <a:ext cx="1388983" cy="866008"/>
            <a:chOff x="8616919" y="5225078"/>
            <a:chExt cx="1425689" cy="936304"/>
          </a:xfrm>
        </p:grpSpPr>
        <p:sp>
          <p:nvSpPr>
            <p:cNvPr id="2" name="椭圆 1"/>
            <p:cNvSpPr/>
            <p:nvPr/>
          </p:nvSpPr>
          <p:spPr>
            <a:xfrm>
              <a:off x="8720928" y="5354836"/>
              <a:ext cx="695460" cy="66477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9463019" y="5928017"/>
              <a:ext cx="579589" cy="2333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8796624" y="5444231"/>
              <a:ext cx="543739" cy="523220"/>
            </a:xfrm>
            <a:prstGeom prst="rect">
              <a:avLst/>
            </a:prstGeom>
            <a:noFill/>
          </p:spPr>
          <p:txBody>
            <a:bodyPr wrap="none" rtlCol="0">
              <a:spAutoFit/>
            </a:bodyPr>
            <a:lstStyle/>
            <a:p>
              <a:r>
                <a:rPr lang="zh-CN" altLang="en-US" sz="1400" b="1" dirty="0" smtClean="0">
                  <a:latin typeface="微软雅黑" panose="020B0503020204020204" pitchFamily="34" charset="-122"/>
                  <a:ea typeface="微软雅黑" panose="020B0503020204020204" pitchFamily="34" charset="-122"/>
                </a:rPr>
                <a:t>营销</a:t>
              </a:r>
              <a:endParaRPr lang="en-US" altLang="zh-CN" sz="1400" b="1" dirty="0" smtClean="0">
                <a:latin typeface="微软雅黑" panose="020B0503020204020204" pitchFamily="34" charset="-122"/>
                <a:ea typeface="微软雅黑" panose="020B0503020204020204" pitchFamily="34" charset="-122"/>
              </a:endParaRPr>
            </a:p>
            <a:p>
              <a:r>
                <a:rPr lang="zh-CN" altLang="en-US" sz="1400" b="1" dirty="0" smtClean="0">
                  <a:latin typeface="微软雅黑" panose="020B0503020204020204" pitchFamily="34" charset="-122"/>
                  <a:ea typeface="微软雅黑" panose="020B0503020204020204" pitchFamily="34" charset="-122"/>
                </a:rPr>
                <a:t>助手</a:t>
              </a:r>
              <a:endParaRPr lang="zh-CN" altLang="en-US" sz="1400" b="1" dirty="0">
                <a:latin typeface="微软雅黑" panose="020B0503020204020204" pitchFamily="34" charset="-122"/>
                <a:ea typeface="微软雅黑" panose="020B0503020204020204" pitchFamily="34" charset="-122"/>
              </a:endParaRPr>
            </a:p>
          </p:txBody>
        </p:sp>
        <p:sp>
          <p:nvSpPr>
            <p:cNvPr id="10" name="椭圆 9"/>
            <p:cNvSpPr/>
            <p:nvPr/>
          </p:nvSpPr>
          <p:spPr>
            <a:xfrm>
              <a:off x="8616919" y="5225078"/>
              <a:ext cx="883143" cy="91044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矩形 10"/>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14362" y="207049"/>
            <a:ext cx="2736647"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营销工具</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营销助手优点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15" name="矩形 14"/>
          <p:cNvSpPr/>
          <p:nvPr/>
        </p:nvSpPr>
        <p:spPr>
          <a:xfrm>
            <a:off x="7006746" y="1068566"/>
            <a:ext cx="4362077" cy="193899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可以设置单项选择或多项选择，纯文本选择或图文选择；符合商家对投票的需求</a:t>
            </a:r>
            <a:endParaRPr lang="en-US" altLang="zh-CN" sz="1600" dirty="0" smtClean="0">
              <a:latin typeface="微软雅黑" panose="020B0503020204020204" pitchFamily="34" charset="-122"/>
              <a:ea typeface="微软雅黑" panose="020B0503020204020204" pitchFamily="34" charset="-122"/>
            </a:endParaRPr>
          </a:p>
          <a:p>
            <a:pPr marL="285750" indent="-285750" algn="just">
              <a:lnSpc>
                <a:spcPct val="150000"/>
              </a:lnSpc>
              <a:buFont typeface="Arial" panose="020B0604020202020204" pitchFamily="34" charset="0"/>
              <a:buChar char="•"/>
            </a:pPr>
            <a:r>
              <a:rPr lang="zh-CN" altLang="en-US" sz="1600" dirty="0" smtClean="0">
                <a:latin typeface="微软雅黑" panose="020B0503020204020204" pitchFamily="34" charset="-122"/>
                <a:ea typeface="微软雅黑" panose="020B0503020204020204" pitchFamily="34" charset="-122"/>
              </a:rPr>
              <a:t>后台可以清晰看到所有投票数据，方便进行数据汇总、分析，为商家改进产品质量、实行精准营销提供数据支撑。</a:t>
            </a:r>
            <a:endParaRPr lang="zh-CN" altLang="en-US" sz="1600"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t="13521"/>
          <a:stretch>
            <a:fillRect/>
          </a:stretch>
        </p:blipFill>
        <p:spPr>
          <a:xfrm>
            <a:off x="648670" y="1484603"/>
            <a:ext cx="2270061" cy="3484544"/>
          </a:xfrm>
          <a:prstGeom prst="rect">
            <a:avLst/>
          </a:prstGeom>
          <a:ln>
            <a:noFill/>
          </a:ln>
          <a:effectLst>
            <a:outerShdw blurRad="292100" dist="139700" dir="2700000" algn="tl" rotWithShape="0">
              <a:srgbClr val="333333">
                <a:alpha val="65000"/>
              </a:srgbClr>
            </a:outerShdw>
          </a:effectLst>
        </p:spPr>
      </p:pic>
      <p:sp>
        <p:nvSpPr>
          <p:cNvPr id="21" name="圆角矩形 20"/>
          <p:cNvSpPr/>
          <p:nvPr/>
        </p:nvSpPr>
        <p:spPr>
          <a:xfrm>
            <a:off x="6865149" y="475530"/>
            <a:ext cx="4770348" cy="5899510"/>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p:cNvGrpSpPr/>
          <p:nvPr/>
        </p:nvGrpSpPr>
        <p:grpSpPr>
          <a:xfrm>
            <a:off x="7434971" y="681132"/>
            <a:ext cx="1287532" cy="400110"/>
            <a:chOff x="1093100" y="1649124"/>
            <a:chExt cx="1345977" cy="383400"/>
          </a:xfrm>
        </p:grpSpPr>
        <p:sp>
          <p:nvSpPr>
            <p:cNvPr id="24" name="文本框 23"/>
            <p:cNvSpPr txBox="1"/>
            <p:nvPr/>
          </p:nvSpPr>
          <p:spPr>
            <a:xfrm>
              <a:off x="1093100" y="1649124"/>
              <a:ext cx="1345977" cy="38340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 投票优点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5" name="矩形 24"/>
            <p:cNvSpPr/>
            <p:nvPr/>
          </p:nvSpPr>
          <p:spPr>
            <a:xfrm>
              <a:off x="1093100" y="1707512"/>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矩形 22"/>
          <p:cNvSpPr/>
          <p:nvPr/>
        </p:nvSpPr>
        <p:spPr>
          <a:xfrm>
            <a:off x="7100121" y="1915925"/>
            <a:ext cx="3885559" cy="418191"/>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sp>
        <p:nvSpPr>
          <p:cNvPr id="27" name="椭圆 26"/>
          <p:cNvSpPr/>
          <p:nvPr/>
        </p:nvSpPr>
        <p:spPr>
          <a:xfrm>
            <a:off x="2535516" y="4641626"/>
            <a:ext cx="618186" cy="6181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2438209" y="4544319"/>
            <a:ext cx="812800" cy="812800"/>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2507371" y="4749975"/>
            <a:ext cx="646331"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投票</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a:blip r:embed="rId2"/>
          <a:stretch>
            <a:fillRect/>
          </a:stretch>
        </p:blipFill>
        <p:spPr>
          <a:xfrm>
            <a:off x="3575035" y="2036536"/>
            <a:ext cx="2868781" cy="2801639"/>
          </a:xfrm>
          <a:prstGeom prst="rect">
            <a:avLst/>
          </a:prstGeom>
        </p:spPr>
      </p:pic>
      <p:sp>
        <p:nvSpPr>
          <p:cNvPr id="32" name="椭圆 31"/>
          <p:cNvSpPr/>
          <p:nvPr/>
        </p:nvSpPr>
        <p:spPr>
          <a:xfrm>
            <a:off x="6052349" y="4641626"/>
            <a:ext cx="618186" cy="6181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5955042" y="4544319"/>
            <a:ext cx="812800" cy="812800"/>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6024204" y="4749975"/>
            <a:ext cx="646331"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抽奖</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8" name="矩形 37"/>
          <p:cNvSpPr/>
          <p:nvPr/>
        </p:nvSpPr>
        <p:spPr>
          <a:xfrm>
            <a:off x="7006746" y="3665732"/>
            <a:ext cx="4643561" cy="1606594"/>
          </a:xfrm>
          <a:prstGeom prst="rect">
            <a:avLst/>
          </a:prstGeom>
        </p:spPr>
        <p:txBody>
          <a:bodyPr wrap="square">
            <a:spAutoFit/>
          </a:bodyPr>
          <a:lstStyle/>
          <a:p>
            <a:pPr marL="342900" indent="-342900" algn="just">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抽奖类型多样，商家可以通过多种方式进行抽奖派发</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可以设置转发增加抽奖次数，吸引消费者转发到朋友圈</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可以设置中奖率，保证抽奖的刺激性</a:t>
            </a:r>
            <a:endParaRPr lang="zh-CN" altLang="en-US" sz="1600" dirty="0">
              <a:latin typeface="微软雅黑" panose="020B0503020204020204" pitchFamily="34" charset="-122"/>
              <a:ea typeface="微软雅黑" panose="020B0503020204020204" pitchFamily="34" charset="-122"/>
            </a:endParaRPr>
          </a:p>
        </p:txBody>
      </p:sp>
      <p:grpSp>
        <p:nvGrpSpPr>
          <p:cNvPr id="39" name="组合 38"/>
          <p:cNvGrpSpPr/>
          <p:nvPr/>
        </p:nvGrpSpPr>
        <p:grpSpPr>
          <a:xfrm>
            <a:off x="7434971" y="3262479"/>
            <a:ext cx="1287532" cy="400110"/>
            <a:chOff x="1093100" y="1649124"/>
            <a:chExt cx="1345977" cy="383400"/>
          </a:xfrm>
        </p:grpSpPr>
        <p:sp>
          <p:nvSpPr>
            <p:cNvPr id="40" name="文本框 39"/>
            <p:cNvSpPr txBox="1"/>
            <p:nvPr/>
          </p:nvSpPr>
          <p:spPr>
            <a:xfrm>
              <a:off x="1093100" y="1649124"/>
              <a:ext cx="1345977" cy="38340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 抽奖优点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41" name="矩形 40"/>
            <p:cNvSpPr/>
            <p:nvPr/>
          </p:nvSpPr>
          <p:spPr>
            <a:xfrm>
              <a:off x="1093100" y="1707512"/>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14362" y="207049"/>
            <a:ext cx="2736647"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营销工具</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营销助手优点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845388" y="1466357"/>
            <a:ext cx="2719915" cy="4053401"/>
            <a:chOff x="937494" y="1429555"/>
            <a:chExt cx="2719915" cy="4053401"/>
          </a:xfrm>
        </p:grpSpPr>
        <p:pic>
          <p:nvPicPr>
            <p:cNvPr id="5" name="图片 4"/>
            <p:cNvPicPr>
              <a:picLocks noChangeAspect="1"/>
            </p:cNvPicPr>
            <p:nvPr/>
          </p:nvPicPr>
          <p:blipFill rotWithShape="1">
            <a:blip r:embed="rId1"/>
            <a:srcRect t="4609"/>
            <a:stretch>
              <a:fillRect/>
            </a:stretch>
          </p:blipFill>
          <p:spPr>
            <a:xfrm>
              <a:off x="937494" y="1429555"/>
              <a:ext cx="2313515" cy="3453818"/>
            </a:xfrm>
            <a:prstGeom prst="rect">
              <a:avLst/>
            </a:prstGeom>
            <a:ln>
              <a:noFill/>
            </a:ln>
            <a:effectLst>
              <a:outerShdw blurRad="292100" dist="139700" dir="2700000" algn="tl" rotWithShape="0">
                <a:srgbClr val="333333">
                  <a:alpha val="65000"/>
                </a:srgbClr>
              </a:outerShdw>
            </a:effectLst>
          </p:spPr>
        </p:pic>
        <p:sp>
          <p:nvSpPr>
            <p:cNvPr id="6" name="椭圆 5"/>
            <p:cNvSpPr/>
            <p:nvPr/>
          </p:nvSpPr>
          <p:spPr>
            <a:xfrm>
              <a:off x="2941916" y="4767463"/>
              <a:ext cx="618186" cy="6181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4609" y="4670156"/>
              <a:ext cx="812800" cy="812800"/>
            </a:xfrm>
            <a:prstGeom prst="ellipse">
              <a:avLst/>
            </a:prstGeom>
            <a:noFill/>
            <a:ln>
              <a:solidFill>
                <a:schemeClr val="tx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2913771" y="4875812"/>
              <a:ext cx="646331" cy="369332"/>
            </a:xfrm>
            <a:prstGeom prst="rect">
              <a:avLst/>
            </a:prstGeom>
            <a:noFill/>
          </p:spPr>
          <p:txBody>
            <a:bodyPr wrap="none" rtlCol="0">
              <a:spAutoFit/>
            </a:bodyPr>
            <a:lstStyle/>
            <a:p>
              <a:r>
                <a:rPr lang="zh-CN" altLang="en-US" b="1" dirty="0" smtClean="0">
                  <a:solidFill>
                    <a:schemeClr val="bg1"/>
                  </a:solidFill>
                  <a:latin typeface="微软雅黑" panose="020B0503020204020204" pitchFamily="34" charset="-122"/>
                  <a:ea typeface="微软雅黑" panose="020B0503020204020204" pitchFamily="34" charset="-122"/>
                </a:rPr>
                <a:t>报名</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6391783" y="1466357"/>
            <a:ext cx="4535375" cy="4161711"/>
            <a:chOff x="7100121" y="1466357"/>
            <a:chExt cx="4535375" cy="4161711"/>
          </a:xfrm>
        </p:grpSpPr>
        <p:grpSp>
          <p:nvGrpSpPr>
            <p:cNvPr id="14" name="组合 13"/>
            <p:cNvGrpSpPr/>
            <p:nvPr/>
          </p:nvGrpSpPr>
          <p:grpSpPr>
            <a:xfrm>
              <a:off x="8886423" y="4519992"/>
              <a:ext cx="1388983" cy="866008"/>
              <a:chOff x="8616919" y="5225078"/>
              <a:chExt cx="1425689" cy="936304"/>
            </a:xfrm>
          </p:grpSpPr>
          <p:sp>
            <p:nvSpPr>
              <p:cNvPr id="15" name="椭圆 14"/>
              <p:cNvSpPr/>
              <p:nvPr/>
            </p:nvSpPr>
            <p:spPr>
              <a:xfrm>
                <a:off x="8720928" y="5354836"/>
                <a:ext cx="695460" cy="664778"/>
              </a:xfrm>
              <a:prstGeom prst="ellips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p:cNvCxnSpPr/>
              <p:nvPr/>
            </p:nvCxnSpPr>
            <p:spPr>
              <a:xfrm>
                <a:off x="9463019" y="5928017"/>
                <a:ext cx="579589" cy="233365"/>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796624" y="5444231"/>
                <a:ext cx="543739" cy="523220"/>
              </a:xfrm>
              <a:prstGeom prst="rect">
                <a:avLst/>
              </a:prstGeom>
              <a:noFill/>
            </p:spPr>
            <p:txBody>
              <a:bodyPr wrap="none" rtlCol="0">
                <a:spAutoFit/>
              </a:bodyPr>
              <a:lstStyle/>
              <a:p>
                <a:r>
                  <a:rPr lang="zh-CN" altLang="en-US" sz="1400" b="1" dirty="0" smtClean="0">
                    <a:latin typeface="微软雅黑" panose="020B0503020204020204" pitchFamily="34" charset="-122"/>
                    <a:ea typeface="微软雅黑" panose="020B0503020204020204" pitchFamily="34" charset="-122"/>
                  </a:rPr>
                  <a:t>营销</a:t>
                </a:r>
                <a:endParaRPr lang="en-US" altLang="zh-CN" sz="1400" b="1" dirty="0" smtClean="0">
                  <a:latin typeface="微软雅黑" panose="020B0503020204020204" pitchFamily="34" charset="-122"/>
                  <a:ea typeface="微软雅黑" panose="020B0503020204020204" pitchFamily="34" charset="-122"/>
                </a:endParaRPr>
              </a:p>
              <a:p>
                <a:r>
                  <a:rPr lang="zh-CN" altLang="en-US" sz="1400" b="1" dirty="0" smtClean="0">
                    <a:latin typeface="微软雅黑" panose="020B0503020204020204" pitchFamily="34" charset="-122"/>
                    <a:ea typeface="微软雅黑" panose="020B0503020204020204" pitchFamily="34" charset="-122"/>
                  </a:rPr>
                  <a:t>助手</a:t>
                </a:r>
                <a:endParaRPr lang="zh-CN" altLang="en-US" sz="1400" b="1" dirty="0">
                  <a:latin typeface="微软雅黑" panose="020B0503020204020204" pitchFamily="34" charset="-122"/>
                  <a:ea typeface="微软雅黑" panose="020B0503020204020204" pitchFamily="34" charset="-122"/>
                </a:endParaRPr>
              </a:p>
            </p:txBody>
          </p:sp>
          <p:sp>
            <p:nvSpPr>
              <p:cNvPr id="18" name="椭圆 17"/>
              <p:cNvSpPr/>
              <p:nvPr/>
            </p:nvSpPr>
            <p:spPr>
              <a:xfrm>
                <a:off x="8616919" y="5225078"/>
                <a:ext cx="883143" cy="910445"/>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矩形 18"/>
            <p:cNvSpPr/>
            <p:nvPr/>
          </p:nvSpPr>
          <p:spPr>
            <a:xfrm>
              <a:off x="7266232" y="2454132"/>
              <a:ext cx="4369264" cy="193899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可以实时对报名人数进行统计</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商家可以设置是否需要通过审核才能报名</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可以报名后给顾客派发门票</a:t>
              </a:r>
              <a:endParaRPr lang="en-US" altLang="zh-CN" sz="1600" dirty="0">
                <a:latin typeface="微软雅黑" panose="020B0503020204020204" pitchFamily="34" charset="-122"/>
                <a:ea typeface="微软雅黑" panose="020B0503020204020204" pitchFamily="34" charset="-122"/>
              </a:endParaRPr>
            </a:p>
            <a:p>
              <a:pPr marL="342900" indent="-342900" algn="just">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可以设置报名必填资料，得到商家想要获取的</a:t>
              </a:r>
              <a:r>
                <a:rPr lang="zh-CN" altLang="en-US" sz="1600" dirty="0" smtClean="0">
                  <a:latin typeface="微软雅黑" panose="020B0503020204020204" pitchFamily="34" charset="-122"/>
                  <a:ea typeface="微软雅黑" panose="020B0503020204020204" pitchFamily="34" charset="-122"/>
                </a:rPr>
                <a:t>信息</a:t>
              </a:r>
              <a:endParaRPr lang="en-US" altLang="zh-CN" sz="1600" dirty="0">
                <a:latin typeface="微软雅黑" panose="020B0503020204020204" pitchFamily="34" charset="-122"/>
                <a:ea typeface="微软雅黑" panose="020B0503020204020204" pitchFamily="34" charset="-122"/>
              </a:endParaRPr>
            </a:p>
          </p:txBody>
        </p:sp>
        <p:sp>
          <p:nvSpPr>
            <p:cNvPr id="20" name="圆角矩形 19"/>
            <p:cNvSpPr/>
            <p:nvPr/>
          </p:nvSpPr>
          <p:spPr>
            <a:xfrm>
              <a:off x="7145511" y="1466357"/>
              <a:ext cx="4489985" cy="4161711"/>
            </a:xfrm>
            <a:prstGeom prst="roundRect">
              <a:avLst/>
            </a:prstGeom>
            <a:noFill/>
            <a:ln>
              <a:solidFill>
                <a:schemeClr val="bg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7586012" y="2060037"/>
              <a:ext cx="1287532" cy="400110"/>
              <a:chOff x="1093100" y="1649124"/>
              <a:chExt cx="1345977" cy="383400"/>
            </a:xfrm>
          </p:grpSpPr>
          <p:sp>
            <p:nvSpPr>
              <p:cNvPr id="22" name="文本框 21"/>
              <p:cNvSpPr txBox="1"/>
              <p:nvPr/>
            </p:nvSpPr>
            <p:spPr>
              <a:xfrm>
                <a:off x="1093100" y="1649124"/>
                <a:ext cx="1345977" cy="38340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 报名优点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3" name="矩形 22"/>
              <p:cNvSpPr/>
              <p:nvPr/>
            </p:nvSpPr>
            <p:spPr>
              <a:xfrm>
                <a:off x="1093100" y="1707512"/>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p:cNvSpPr/>
            <p:nvPr/>
          </p:nvSpPr>
          <p:spPr>
            <a:xfrm>
              <a:off x="7100121" y="1915925"/>
              <a:ext cx="3885559" cy="418191"/>
            </a:xfrm>
            <a:prstGeom prst="rect">
              <a:avLst/>
            </a:prstGeom>
          </p:spPr>
          <p:txBody>
            <a:bodyPr wrap="square">
              <a:spAutoFit/>
            </a:bodyPr>
            <a:lstStyle/>
            <a:p>
              <a:pPr marL="342900" indent="-342900" algn="just">
                <a:lnSpc>
                  <a:spcPct val="150000"/>
                </a:lnSpc>
                <a:buFont typeface="Arial" panose="020B0604020202020204" pitchFamily="34" charset="0"/>
                <a:buChar char="•"/>
              </a:pPr>
              <a:endParaRPr lang="zh-CN" altLang="en-US" sz="1600" dirty="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7000" b="-7000"/>
          </a:stretch>
        </a:blipFill>
        <a:effectLst/>
      </p:bgPr>
    </p:bg>
    <p:spTree>
      <p:nvGrpSpPr>
        <p:cNvPr id="1" name=""/>
        <p:cNvGrpSpPr/>
        <p:nvPr/>
      </p:nvGrpSpPr>
      <p:grpSpPr>
        <a:xfrm>
          <a:off x="0" y="0"/>
          <a:ext cx="0" cy="0"/>
          <a:chOff x="0" y="0"/>
          <a:chExt cx="0" cy="0"/>
        </a:xfrm>
      </p:grpSpPr>
      <p:sp>
        <p:nvSpPr>
          <p:cNvPr id="22" name="矩形 21"/>
          <p:cNvSpPr/>
          <p:nvPr/>
        </p:nvSpPr>
        <p:spPr>
          <a:xfrm>
            <a:off x="0" y="0"/>
            <a:ext cx="12192000" cy="641486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3147015"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营销工具</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营销助手情景</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847107" y="1407046"/>
            <a:ext cx="10404195" cy="78752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换季或者商家想要进行商品更新改革，商家需要知道消费者的大众爱好，这时就可以设置投票，进行民意调查。例如调查内容：“五月你最想吃的食物”“五月你最想降价的产品是”“你觉得本店最吸引</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最不吸引你的</a:t>
            </a:r>
            <a:r>
              <a:rPr lang="zh-CN" altLang="en-US" sz="1600" dirty="0" smtClean="0">
                <a:solidFill>
                  <a:schemeClr val="bg1"/>
                </a:solidFill>
                <a:latin typeface="微软雅黑" panose="020B0503020204020204" pitchFamily="34" charset="-122"/>
                <a:ea typeface="微软雅黑" panose="020B0503020204020204" pitchFamily="34" charset="-122"/>
              </a:rPr>
              <a:t>是？</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47107" y="2693871"/>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47109" y="982409"/>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898622" y="2336276"/>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98242" y="2162193"/>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投票工具的使用。</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33637" y="2626627"/>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47107" y="3122444"/>
            <a:ext cx="10404195" cy="683264"/>
          </a:xfrm>
          <a:prstGeom prst="rect">
            <a:avLst/>
          </a:prstGeom>
        </p:spPr>
        <p:txBody>
          <a:bodyPr wrap="square">
            <a:spAutoFit/>
          </a:bodyPr>
          <a:lstStyle/>
          <a:p>
            <a:pPr algn="just">
              <a:lnSpc>
                <a:spcPct val="120000"/>
              </a:lnSpc>
              <a:buClr>
                <a:srgbClr val="00B0F0"/>
              </a:buClr>
            </a:pPr>
            <a:r>
              <a:rPr lang="zh-CN" altLang="en-US" sz="1600" dirty="0">
                <a:solidFill>
                  <a:schemeClr val="bg1"/>
                </a:solidFill>
                <a:latin typeface="微软雅黑" panose="020B0503020204020204" pitchFamily="34" charset="-122"/>
                <a:ea typeface="微软雅黑" panose="020B0503020204020204" pitchFamily="34" charset="-122"/>
              </a:rPr>
              <a:t>商家需要对某项产品进行促销</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进行营销活动，同时吸引顾客转发</a:t>
            </a:r>
            <a:r>
              <a:rPr lang="en-US" altLang="zh-CN" sz="1600" dirty="0">
                <a:solidFill>
                  <a:schemeClr val="bg1"/>
                </a:solidFill>
                <a:latin typeface="微软雅黑" panose="020B0503020204020204" pitchFamily="34" charset="-122"/>
                <a:ea typeface="微软雅黑" panose="020B0503020204020204" pitchFamily="34" charset="-122"/>
              </a:rPr>
              <a:t>/</a:t>
            </a:r>
            <a:r>
              <a:rPr lang="zh-CN" altLang="en-US" sz="1600" dirty="0">
                <a:solidFill>
                  <a:schemeClr val="bg1"/>
                </a:solidFill>
                <a:latin typeface="微软雅黑" panose="020B0503020204020204" pitchFamily="34" charset="-122"/>
                <a:ea typeface="微软雅黑" panose="020B0503020204020204" pitchFamily="34" charset="-122"/>
              </a:rPr>
              <a:t>到店消费，就可以设置抽奖，在门店外设置相关物料，吸引消费者抽奖。</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a:off x="898622" y="3895949"/>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098243" y="3721866"/>
            <a:ext cx="6096000" cy="418191"/>
          </a:xfrm>
          <a:prstGeom prst="rect">
            <a:avLst/>
          </a:prstGeom>
        </p:spPr>
        <p:txBody>
          <a:bodyPr>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抽奖工具的使用。</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633637" y="4212349"/>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847107" y="4755635"/>
            <a:ext cx="10404195" cy="658257"/>
          </a:xfrm>
          <a:prstGeom prst="rect">
            <a:avLst/>
          </a:prstGeom>
        </p:spPr>
        <p:txBody>
          <a:bodyPr wrap="square">
            <a:spAutoFit/>
          </a:bodyPr>
          <a:lstStyle/>
          <a:p>
            <a:pPr algn="just">
              <a:lnSpc>
                <a:spcPct val="120000"/>
              </a:lnSpc>
              <a:buClr>
                <a:srgbClr val="00B0F0"/>
              </a:buClr>
            </a:pPr>
            <a:r>
              <a:rPr lang="zh-CN" altLang="en-US" sz="1600" dirty="0">
                <a:solidFill>
                  <a:schemeClr val="bg1"/>
                </a:solidFill>
                <a:latin typeface="微软雅黑" panose="020B0503020204020204" pitchFamily="34" charset="-122"/>
                <a:ea typeface="微软雅黑" panose="020B0503020204020204" pitchFamily="34" charset="-122"/>
              </a:rPr>
              <a:t>商家开展活动，需要利用门票或者统计人数，得到参与活动的顾客的基本资料，即可使用报名工具。顾客成功报名之后，可以得到活动门票。</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847107" y="4300931"/>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场景三</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20" name="等腰三角形 19"/>
          <p:cNvSpPr/>
          <p:nvPr/>
        </p:nvSpPr>
        <p:spPr>
          <a:xfrm rot="5400000">
            <a:off x="898622" y="5449029"/>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098242" y="5274946"/>
            <a:ext cx="8330205" cy="418191"/>
          </a:xfrm>
          <a:prstGeom prst="rect">
            <a:avLst/>
          </a:prstGeom>
        </p:spPr>
        <p:txBody>
          <a:bodyPr wrap="square">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报名工具的使用。</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cxnSp>
        <p:nvCxnSpPr>
          <p:cNvPr id="28" name="直接连接符 27"/>
          <p:cNvCxnSpPr/>
          <p:nvPr/>
        </p:nvCxnSpPr>
        <p:spPr>
          <a:xfrm>
            <a:off x="633637" y="5704730"/>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14362" y="207049"/>
            <a:ext cx="2339102"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第三方应用接入</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612225" y="2889268"/>
            <a:ext cx="5255628" cy="2080185"/>
          </a:xfrm>
          <a:prstGeom prst="rect">
            <a:avLst/>
          </a:prstGeom>
        </p:spPr>
        <p:txBody>
          <a:bodyPr wrap="square">
            <a:spAutoFit/>
          </a:bodyPr>
          <a:lstStyle/>
          <a:p>
            <a:pPr lvl="0" fontAlgn="base">
              <a:lnSpc>
                <a:spcPct val="150000"/>
              </a:lnSpc>
              <a:spcBef>
                <a:spcPct val="0"/>
              </a:spcBef>
              <a:spcAft>
                <a:spcPct val="0"/>
              </a:spcAft>
            </a:pPr>
            <a:r>
              <a:rPr lang="zh-CN" altLang="en-US" dirty="0" smtClean="0">
                <a:solidFill>
                  <a:srgbClr val="000000"/>
                </a:solidFill>
                <a:latin typeface="微软雅黑" panose="020B0503020204020204" pitchFamily="34" charset="-122"/>
                <a:ea typeface="微软雅黑" panose="020B0503020204020204" pitchFamily="34" charset="-122"/>
              </a:rPr>
              <a:t>凭借掌贝强大的融合系统，可轻松接入第三方所有应用。</a:t>
            </a:r>
            <a:endParaRPr lang="en-US" altLang="zh-CN" dirty="0" smtClean="0">
              <a:solidFill>
                <a:srgbClr val="000000"/>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dirty="0" smtClean="0">
                <a:latin typeface="微软雅黑" panose="020B0503020204020204" pitchFamily="34" charset="-122"/>
                <a:ea typeface="微软雅黑" panose="020B0503020204020204" pitchFamily="34" charset="-122"/>
              </a:rPr>
              <a:t>商户只需把自主</a:t>
            </a:r>
            <a:r>
              <a:rPr lang="zh-CN" altLang="en-US" dirty="0">
                <a:latin typeface="微软雅黑" panose="020B0503020204020204" pitchFamily="34" charset="-122"/>
                <a:ea typeface="微软雅黑" panose="020B0503020204020204" pitchFamily="34" charset="-122"/>
              </a:rPr>
              <a:t>开发的门店应用或第三方提供的应用通过掌贝平台远程推送至设备端，打开即可</a:t>
            </a:r>
            <a:r>
              <a:rPr lang="zh-CN" altLang="en-US" dirty="0" smtClean="0">
                <a:latin typeface="微软雅黑" panose="020B0503020204020204" pitchFamily="34" charset="-122"/>
                <a:ea typeface="微软雅黑" panose="020B0503020204020204" pitchFamily="34" charset="-122"/>
              </a:rPr>
              <a:t>使用。</a:t>
            </a:r>
            <a:endParaRPr lang="en-US" altLang="zh-CN" dirty="0">
              <a:latin typeface="微软雅黑" panose="020B0503020204020204" pitchFamily="34" charset="-122"/>
              <a:ea typeface="微软雅黑" panose="020B0503020204020204" pitchFamily="34" charset="-122"/>
            </a:endParaRPr>
          </a:p>
          <a:p>
            <a:pPr lvl="0" fontAlgn="base">
              <a:lnSpc>
                <a:spcPct val="150000"/>
              </a:lnSpc>
              <a:spcBef>
                <a:spcPct val="0"/>
              </a:spcBef>
              <a:spcAft>
                <a:spcPct val="0"/>
              </a:spcAft>
            </a:pPr>
            <a:endParaRPr lang="en-US" altLang="zh-CN" sz="1600" dirty="0">
              <a:solidFill>
                <a:srgbClr val="000000"/>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6264969" y="365031"/>
            <a:ext cx="17779" cy="5988676"/>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12225" y="1985867"/>
            <a:ext cx="2339103" cy="830997"/>
          </a:xfrm>
          <a:prstGeom prst="rect">
            <a:avLst/>
          </a:prstGeom>
        </p:spPr>
        <p:txBody>
          <a:bodyPr wrap="none">
            <a:spAutoFit/>
          </a:bodyPr>
          <a:lstStyle/>
          <a:p>
            <a:pPr algn="ctr">
              <a:lnSpc>
                <a:spcPct val="200000"/>
              </a:lnSpc>
            </a:pPr>
            <a:r>
              <a:rPr lang="zh-CN" altLang="en-US" sz="2400" b="1" dirty="0" smtClean="0">
                <a:latin typeface="微软雅黑" panose="020B0503020204020204" pitchFamily="34" charset="-122"/>
                <a:ea typeface="微软雅黑" panose="020B0503020204020204" pitchFamily="34" charset="-122"/>
              </a:rPr>
              <a:t>第三方应用接入</a:t>
            </a:r>
            <a:endParaRPr lang="en-US" altLang="zh-CN" sz="24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172790" y="1695950"/>
            <a:ext cx="5947031" cy="4122922"/>
            <a:chOff x="172790" y="1695950"/>
            <a:chExt cx="5947031" cy="4122922"/>
          </a:xfrm>
        </p:grpSpPr>
        <p:pic>
          <p:nvPicPr>
            <p:cNvPr id="18" name="Picture 19" descr="C:\Users\Terry Chen\Desktop\zbbox_副本.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b="11753"/>
            <a:stretch>
              <a:fillRect/>
            </a:stretch>
          </p:blipFill>
          <p:spPr bwMode="auto">
            <a:xfrm>
              <a:off x="172790" y="2800519"/>
              <a:ext cx="5947031" cy="3018353"/>
            </a:xfrm>
            <a:prstGeom prst="rect">
              <a:avLst/>
            </a:prstGeom>
            <a:noFill/>
            <a:extLst>
              <a:ext uri="{909E8E84-426E-40DD-AFC4-6F175D3DCCD1}">
                <a14:hiddenFill xmlns:a14="http://schemas.microsoft.com/office/drawing/2010/main">
                  <a:solidFill>
                    <a:srgbClr val="FFFFFF"/>
                  </a:solidFill>
                </a14:hiddenFill>
              </a:ext>
            </a:extLst>
          </p:spPr>
        </p:pic>
        <p:sp>
          <p:nvSpPr>
            <p:cNvPr id="19" name="形状 30"/>
            <p:cNvSpPr/>
            <p:nvPr/>
          </p:nvSpPr>
          <p:spPr>
            <a:xfrm>
              <a:off x="424210" y="1695950"/>
              <a:ext cx="5211544" cy="2682266"/>
            </a:xfrm>
            <a:custGeom>
              <a:avLst/>
              <a:gdLst>
                <a:gd name="connsiteX0" fmla="*/ 14741 w 3029404"/>
                <a:gd name="connsiteY0" fmla="*/ 583683 h 2049496"/>
                <a:gd name="connsiteX1" fmla="*/ 1214066 w 3029404"/>
                <a:gd name="connsiteY1" fmla="*/ 10194 h 2049496"/>
                <a:gd name="connsiteX2" fmla="*/ 1815337 w 3029404"/>
                <a:gd name="connsiteY2" fmla="*/ 10194 h 2049496"/>
                <a:gd name="connsiteX3" fmla="*/ 3014663 w 3029404"/>
                <a:gd name="connsiteY3" fmla="*/ 583683 h 2049496"/>
                <a:gd name="connsiteX4" fmla="*/ 1889692 w 3029404"/>
                <a:gd name="connsiteY4" fmla="*/ 1939230 h 2049496"/>
                <a:gd name="connsiteX5" fmla="*/ 1514701 w 3029404"/>
                <a:gd name="connsiteY5" fmla="*/ 2049497 h 2049496"/>
                <a:gd name="connsiteX6" fmla="*/ 1139710 w 3029404"/>
                <a:gd name="connsiteY6" fmla="*/ 1939230 h 2049496"/>
                <a:gd name="connsiteX7" fmla="*/ 14741 w 3029404"/>
                <a:gd name="connsiteY7" fmla="*/ 583683 h 2049496"/>
                <a:gd name="connsiteX8" fmla="*/ 102475 w 3029404"/>
                <a:gd name="connsiteY8" fmla="*/ 512374 h 2049496"/>
                <a:gd name="connsiteX9" fmla="*/ 1514702 w 3029404"/>
                <a:gd name="connsiteY9" fmla="*/ 922273 h 2049496"/>
                <a:gd name="connsiteX10" fmla="*/ 2926929 w 3029404"/>
                <a:gd name="connsiteY10" fmla="*/ 512374 h 2049496"/>
                <a:gd name="connsiteX11" fmla="*/ 1514702 w 3029404"/>
                <a:gd name="connsiteY11" fmla="*/ 102475 h 2049496"/>
                <a:gd name="connsiteX12" fmla="*/ 102475 w 3029404"/>
                <a:gd name="connsiteY12" fmla="*/ 512374 h 2049496"/>
                <a:gd name="connsiteX0-1" fmla="*/ 14898 w 3029718"/>
                <a:gd name="connsiteY0-2" fmla="*/ 573489 h 2039303"/>
                <a:gd name="connsiteX1-3" fmla="*/ 1214223 w 3029718"/>
                <a:gd name="connsiteY1-4" fmla="*/ 0 h 2039303"/>
                <a:gd name="connsiteX2-5" fmla="*/ 1815494 w 3029718"/>
                <a:gd name="connsiteY2-6" fmla="*/ 0 h 2039303"/>
                <a:gd name="connsiteX3-7" fmla="*/ 3014820 w 3029718"/>
                <a:gd name="connsiteY3-8" fmla="*/ 573489 h 2039303"/>
                <a:gd name="connsiteX4-9" fmla="*/ 1889849 w 3029718"/>
                <a:gd name="connsiteY4-10" fmla="*/ 1929036 h 2039303"/>
                <a:gd name="connsiteX5-11" fmla="*/ 1514858 w 3029718"/>
                <a:gd name="connsiteY5-12" fmla="*/ 2039303 h 2039303"/>
                <a:gd name="connsiteX6-13" fmla="*/ 1139867 w 3029718"/>
                <a:gd name="connsiteY6-14" fmla="*/ 1929036 h 2039303"/>
                <a:gd name="connsiteX7-15" fmla="*/ 14898 w 3029718"/>
                <a:gd name="connsiteY7-16" fmla="*/ 573489 h 2039303"/>
                <a:gd name="connsiteX8-17" fmla="*/ 102632 w 3029718"/>
                <a:gd name="connsiteY8-18" fmla="*/ 502180 h 2039303"/>
                <a:gd name="connsiteX9-19" fmla="*/ 1514859 w 3029718"/>
                <a:gd name="connsiteY9-20" fmla="*/ 912079 h 2039303"/>
                <a:gd name="connsiteX10-21" fmla="*/ 1514859 w 3029718"/>
                <a:gd name="connsiteY10-22" fmla="*/ 92281 h 2039303"/>
                <a:gd name="connsiteX11-23" fmla="*/ 102632 w 3029718"/>
                <a:gd name="connsiteY11-24" fmla="*/ 502180 h 2039303"/>
                <a:gd name="connsiteX0-25" fmla="*/ 14898 w 3029718"/>
                <a:gd name="connsiteY0-26" fmla="*/ 573489 h 2039303"/>
                <a:gd name="connsiteX1-27" fmla="*/ 1214223 w 3029718"/>
                <a:gd name="connsiteY1-28" fmla="*/ 0 h 2039303"/>
                <a:gd name="connsiteX2-29" fmla="*/ 1815494 w 3029718"/>
                <a:gd name="connsiteY2-30" fmla="*/ 0 h 2039303"/>
                <a:gd name="connsiteX3-31" fmla="*/ 3014820 w 3029718"/>
                <a:gd name="connsiteY3-32" fmla="*/ 573489 h 2039303"/>
                <a:gd name="connsiteX4-33" fmla="*/ 1889849 w 3029718"/>
                <a:gd name="connsiteY4-34" fmla="*/ 1929036 h 2039303"/>
                <a:gd name="connsiteX5-35" fmla="*/ 1514858 w 3029718"/>
                <a:gd name="connsiteY5-36" fmla="*/ 2039303 h 2039303"/>
                <a:gd name="connsiteX6-37" fmla="*/ 1139867 w 3029718"/>
                <a:gd name="connsiteY6-38" fmla="*/ 1929036 h 2039303"/>
                <a:gd name="connsiteX7-39" fmla="*/ 14898 w 3029718"/>
                <a:gd name="connsiteY7-40" fmla="*/ 573489 h 2039303"/>
                <a:gd name="connsiteX8-41" fmla="*/ 102632 w 3029718"/>
                <a:gd name="connsiteY8-42" fmla="*/ 502180 h 2039303"/>
                <a:gd name="connsiteX9-43" fmla="*/ 1514859 w 3029718"/>
                <a:gd name="connsiteY9-44" fmla="*/ 912079 h 2039303"/>
                <a:gd name="connsiteX10-45" fmla="*/ 102632 w 3029718"/>
                <a:gd name="connsiteY10-46" fmla="*/ 502180 h 2039303"/>
                <a:gd name="connsiteX0-47" fmla="*/ 14898 w 3029718"/>
                <a:gd name="connsiteY0-48" fmla="*/ 573489 h 2039303"/>
                <a:gd name="connsiteX1-49" fmla="*/ 1214223 w 3029718"/>
                <a:gd name="connsiteY1-50" fmla="*/ 0 h 2039303"/>
                <a:gd name="connsiteX2-51" fmla="*/ 1815494 w 3029718"/>
                <a:gd name="connsiteY2-52" fmla="*/ 0 h 2039303"/>
                <a:gd name="connsiteX3-53" fmla="*/ 3014820 w 3029718"/>
                <a:gd name="connsiteY3-54" fmla="*/ 573489 h 2039303"/>
                <a:gd name="connsiteX4-55" fmla="*/ 1889849 w 3029718"/>
                <a:gd name="connsiteY4-56" fmla="*/ 1929036 h 2039303"/>
                <a:gd name="connsiteX5-57" fmla="*/ 1514858 w 3029718"/>
                <a:gd name="connsiteY5-58" fmla="*/ 2039303 h 2039303"/>
                <a:gd name="connsiteX6-59" fmla="*/ 1139867 w 3029718"/>
                <a:gd name="connsiteY6-60" fmla="*/ 1929036 h 2039303"/>
                <a:gd name="connsiteX7-61" fmla="*/ 14898 w 3029718"/>
                <a:gd name="connsiteY7-62" fmla="*/ 573489 h 2039303"/>
              </a:gdLst>
              <a:ahLst/>
              <a:cxnLst>
                <a:cxn ang="0">
                  <a:pos x="connsiteX0-47" y="connsiteY0-48"/>
                </a:cxn>
                <a:cxn ang="0">
                  <a:pos x="connsiteX1-49" y="connsiteY1-50"/>
                </a:cxn>
                <a:cxn ang="0">
                  <a:pos x="connsiteX2-51" y="connsiteY2-52"/>
                </a:cxn>
                <a:cxn ang="0">
                  <a:pos x="connsiteX3-53" y="connsiteY3-54"/>
                </a:cxn>
                <a:cxn ang="0">
                  <a:pos x="connsiteX4-55" y="connsiteY4-56"/>
                </a:cxn>
                <a:cxn ang="0">
                  <a:pos x="connsiteX5-57" y="connsiteY5-58"/>
                </a:cxn>
                <a:cxn ang="0">
                  <a:pos x="connsiteX6-59" y="connsiteY6-60"/>
                </a:cxn>
                <a:cxn ang="0">
                  <a:pos x="connsiteX7-61" y="connsiteY7-62"/>
                </a:cxn>
              </a:cxnLst>
              <a:rect l="l" t="t" r="r" b="b"/>
              <a:pathLst>
                <a:path w="3029718" h="2039303">
                  <a:moveTo>
                    <a:pt x="14898" y="573489"/>
                  </a:moveTo>
                  <a:cubicBezTo>
                    <a:pt x="-96603" y="305118"/>
                    <a:pt x="428995" y="53789"/>
                    <a:pt x="1214223" y="0"/>
                  </a:cubicBezTo>
                  <a:cubicBezTo>
                    <a:pt x="1412633" y="-13591"/>
                    <a:pt x="1617084" y="-13591"/>
                    <a:pt x="1815494" y="0"/>
                  </a:cubicBezTo>
                  <a:cubicBezTo>
                    <a:pt x="2600722" y="53789"/>
                    <a:pt x="3126320" y="305118"/>
                    <a:pt x="3014820" y="573489"/>
                  </a:cubicBezTo>
                  <a:lnTo>
                    <a:pt x="1889849" y="1929036"/>
                  </a:lnTo>
                  <a:cubicBezTo>
                    <a:pt x="1863577" y="1992271"/>
                    <a:pt x="1703633" y="2039303"/>
                    <a:pt x="1514858" y="2039303"/>
                  </a:cubicBezTo>
                  <a:cubicBezTo>
                    <a:pt x="1326083" y="2039303"/>
                    <a:pt x="1166139" y="1992271"/>
                    <a:pt x="1139867" y="1929036"/>
                  </a:cubicBezTo>
                  <a:lnTo>
                    <a:pt x="14898" y="573489"/>
                  </a:lnTo>
                  <a:close/>
                </a:path>
              </a:pathLst>
            </a:custGeom>
            <a:gradFill>
              <a:gsLst>
                <a:gs pos="0">
                  <a:schemeClr val="accent5">
                    <a:lumMod val="20000"/>
                    <a:lumOff val="80000"/>
                    <a:alpha val="32000"/>
                  </a:schemeClr>
                </a:gs>
                <a:gs pos="100000">
                  <a:schemeClr val="accent5">
                    <a:lumMod val="40000"/>
                    <a:lumOff val="60000"/>
                  </a:schemeClr>
                </a:gs>
              </a:gsLst>
              <a:path path="circle">
                <a:fillToRect l="50000" t="50000" r="50000" b="50000"/>
              </a:path>
            </a:gradFill>
          </p:spPr>
          <p:style>
            <a:lnRef idx="1">
              <a:schemeClr val="accent1">
                <a:hueOff val="0"/>
                <a:satOff val="0"/>
                <a:lumOff val="0"/>
                <a:alphaOff val="0"/>
              </a:schemeClr>
            </a:lnRef>
            <a:fillRef idx="1">
              <a:scrgbClr r="0" g="0" b="0"/>
            </a:fillRef>
            <a:effectRef idx="0">
              <a:schemeClr val="lt1">
                <a:alpha val="40000"/>
                <a:hueOff val="0"/>
                <a:satOff val="0"/>
                <a:lumOff val="0"/>
                <a:alphaOff val="0"/>
              </a:schemeClr>
            </a:effectRef>
            <a:fontRef idx="minor">
              <a:schemeClr val="dk1">
                <a:hueOff val="0"/>
                <a:satOff val="0"/>
                <a:lumOff val="0"/>
                <a:alphaOff val="0"/>
              </a:schemeClr>
            </a:fontRef>
          </p:style>
          <p:txBody>
            <a:bodyPr/>
            <a:lstStyle/>
            <a:p>
              <a:endParaRPr lang="zh-CN" altLang="en-US"/>
            </a:p>
          </p:txBody>
        </p:sp>
        <p:sp>
          <p:nvSpPr>
            <p:cNvPr id="20" name="圆角矩形 19"/>
            <p:cNvSpPr/>
            <p:nvPr/>
          </p:nvSpPr>
          <p:spPr>
            <a:xfrm>
              <a:off x="2210163" y="3151437"/>
              <a:ext cx="669050" cy="684076"/>
            </a:xfrm>
            <a:prstGeom prst="roundRect">
              <a:avLst/>
            </a:prstGeom>
            <a:solidFill>
              <a:srgbClr val="0070C0"/>
            </a:solidFill>
            <a:ln>
              <a:noFill/>
              <a:round/>
            </a:ln>
            <a:scene3d>
              <a:camera prst="perspectiveRelaxedModerately" fov="0">
                <a:rot lat="1236151" lon="18656272" rev="0"/>
              </a:camera>
              <a:lightRig rig="threePt" dir="t"/>
            </a:scene3d>
            <a:sp3d extrusionH="76200" contourW="12700">
              <a:bevelT h="63500"/>
              <a:extrusionClr>
                <a:srgbClr val="1267F2"/>
              </a:extrusionClr>
              <a:contourClr>
                <a:srgbClr val="1267F2"/>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库存管理</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1" name="圆角矩形 20"/>
            <p:cNvSpPr/>
            <p:nvPr/>
          </p:nvSpPr>
          <p:spPr>
            <a:xfrm>
              <a:off x="1229281" y="2192151"/>
              <a:ext cx="669050" cy="684076"/>
            </a:xfrm>
            <a:prstGeom prst="roundRect">
              <a:avLst/>
            </a:prstGeom>
            <a:blipFill>
              <a:blip r:embed="rId2" cstate="print"/>
              <a:stretch>
                <a:fillRect/>
              </a:stretch>
            </a:blipFill>
            <a:ln>
              <a:noFill/>
              <a:round/>
            </a:ln>
            <a:scene3d>
              <a:camera prst="perspectiveRelaxedModerately" fov="0">
                <a:rot lat="1158537" lon="19931149" rev="0"/>
              </a:camera>
              <a:lightRig rig="threePt" dir="t"/>
            </a:scene3d>
            <a:sp3d extrusionH="76200" contourW="12700">
              <a:bevelT h="63500"/>
              <a:extrusionClr>
                <a:srgbClr val="993300"/>
              </a:extrusionClr>
              <a:contourClr>
                <a:srgbClr val="993300"/>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2" name="圆角矩形 21"/>
            <p:cNvSpPr/>
            <p:nvPr/>
          </p:nvSpPr>
          <p:spPr>
            <a:xfrm>
              <a:off x="2210831" y="2059328"/>
              <a:ext cx="669050" cy="684076"/>
            </a:xfrm>
            <a:prstGeom prst="roundRect">
              <a:avLst/>
            </a:prstGeom>
            <a:blipFill>
              <a:blip r:embed="rId3" cstate="print"/>
              <a:stretch>
                <a:fillRect/>
              </a:stretch>
            </a:blipFill>
            <a:ln>
              <a:noFill/>
              <a:round/>
            </a:ln>
            <a:scene3d>
              <a:camera prst="perspectiveRelaxedModerately" fov="0">
                <a:rot lat="1005178" lon="20864165" rev="0"/>
              </a:camera>
              <a:lightRig rig="threePt" dir="t"/>
            </a:scene3d>
            <a:sp3d extrusionH="76200" contourW="12700">
              <a:bevelT h="63500"/>
              <a:extrusionClr>
                <a:srgbClr val="05D371"/>
              </a:extrusionClr>
              <a:contourClr>
                <a:srgbClr val="06D262"/>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3" name="圆角矩形 22"/>
            <p:cNvSpPr/>
            <p:nvPr/>
          </p:nvSpPr>
          <p:spPr>
            <a:xfrm>
              <a:off x="3299166" y="2059328"/>
              <a:ext cx="669050" cy="684076"/>
            </a:xfrm>
            <a:prstGeom prst="roundRect">
              <a:avLst/>
            </a:prstGeom>
            <a:blipFill>
              <a:blip r:embed="rId4" cstate="print"/>
              <a:stretch>
                <a:fillRect/>
              </a:stretch>
            </a:blipFill>
            <a:ln>
              <a:noFill/>
              <a:round/>
            </a:ln>
            <a:scene3d>
              <a:camera prst="perspectiveRelaxedModerately" fov="0">
                <a:rot lat="761152" lon="782495" rev="21501348"/>
              </a:camera>
              <a:lightRig rig="threePt" dir="t"/>
            </a:scene3d>
            <a:sp3d extrusionH="76200" contourW="12700">
              <a:bevelT h="63500"/>
              <a:extrusionClr>
                <a:srgbClr val="FF0000"/>
              </a:extrusionClr>
              <a:contourClr>
                <a:srgbClr val="FF0000"/>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4411528" y="2205192"/>
              <a:ext cx="669050" cy="684076"/>
            </a:xfrm>
            <a:prstGeom prst="roundRect">
              <a:avLst/>
            </a:prstGeom>
            <a:blipFill>
              <a:blip r:embed="rId5" cstate="print"/>
              <a:stretch>
                <a:fillRect/>
              </a:stretch>
            </a:blipFill>
            <a:ln>
              <a:noFill/>
              <a:round/>
            </a:ln>
            <a:scene3d>
              <a:camera prst="perspectiveRelaxedModerately" fov="0">
                <a:rot lat="685232" lon="1380276" rev="0"/>
              </a:camera>
              <a:lightRig rig="threePt" dir="t"/>
            </a:scene3d>
            <a:sp3d extrusionH="76200" contourW="12700">
              <a:bevelT h="63500"/>
              <a:extrusionClr>
                <a:srgbClr val="FF3399"/>
              </a:extrusionClr>
              <a:contourClr>
                <a:srgbClr val="FF3399"/>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3236999" y="3151437"/>
              <a:ext cx="669050" cy="684076"/>
            </a:xfrm>
            <a:prstGeom prst="roundRect">
              <a:avLst/>
            </a:prstGeom>
            <a:solidFill>
              <a:srgbClr val="FFC000"/>
            </a:solidFill>
            <a:ln>
              <a:noFill/>
              <a:round/>
            </a:ln>
            <a:scene3d>
              <a:camera prst="perspectiveRelaxedModerately" fov="0">
                <a:rot lat="495528" lon="1951093" rev="0"/>
              </a:camera>
              <a:lightRig rig="threePt" dir="t"/>
            </a:scene3d>
            <a:sp3d extrusionH="76200" contourW="12700">
              <a:bevelT h="63500"/>
              <a:extrusionClr>
                <a:srgbClr val="FFC000"/>
              </a:extrusionClr>
              <a:contourClr>
                <a:srgbClr val="FFC000"/>
              </a:contourClr>
            </a:sp3d>
          </p:spPr>
          <p:style>
            <a:lnRef idx="2">
              <a:schemeClr val="accent1">
                <a:shade val="50000"/>
              </a:schemeClr>
            </a:lnRef>
            <a:fillRef idx="1">
              <a:schemeClr val="accent1"/>
            </a:fillRef>
            <a:effectRef idx="0">
              <a:schemeClr val="accent1"/>
            </a:effectRef>
            <a:fontRef idx="minor">
              <a:schemeClr val="lt1"/>
            </a:fontRef>
          </p:style>
          <p:txBody>
            <a:bodyPr rtlCol="0" anchor="t"/>
            <a:lstStyle>
              <a:defPPr>
                <a:defRPr lang="zh-CN"/>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排队</a:t>
              </a:r>
              <a:r>
                <a:rPr lang="zh-CN" altLang="en-US" sz="1400" b="1" dirty="0">
                  <a:solidFill>
                    <a:schemeClr val="bg1"/>
                  </a:solidFill>
                  <a:latin typeface="微软雅黑" panose="020B0503020204020204" pitchFamily="34" charset="-122"/>
                  <a:ea typeface="微软雅黑" panose="020B0503020204020204" pitchFamily="34" charset="-122"/>
                </a:rPr>
                <a:t>应用</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rot="20081229">
            <a:off x="987904" y="2788788"/>
            <a:ext cx="3326739" cy="2382592"/>
          </a:xfrm>
          <a:prstGeom prst="ellipse">
            <a:avLst/>
          </a:prstGeom>
          <a:noFill/>
          <a:ln>
            <a:solidFill>
              <a:schemeClr val="accent1">
                <a:shade val="50000"/>
                <a:alpha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560414" y="4023962"/>
            <a:ext cx="837127" cy="837127"/>
          </a:xfrm>
          <a:prstGeom prst="ellipse">
            <a:avLst/>
          </a:prstGeom>
          <a:solidFill>
            <a:schemeClr val="bg1"/>
          </a:solidFill>
          <a:ln w="12700">
            <a:solidFill>
              <a:srgbClr val="FC8B23">
                <a:alpha val="70000"/>
              </a:srgbClr>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324960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第三方应用接入</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782818" y="3409579"/>
            <a:ext cx="6096000" cy="1338828"/>
          </a:xfrm>
          <a:prstGeom prst="rect">
            <a:avLst/>
          </a:prstGeom>
        </p:spPr>
        <p:txBody>
          <a:bodyPr>
            <a:spAutoFit/>
          </a:bodyPr>
          <a:lstStyle/>
          <a:p>
            <a:pPr marL="285750" indent="-285750" fontAlgn="auto">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快速帮助门店接入各类互联网工具</a:t>
            </a:r>
            <a:endParaRPr lang="en-US" altLang="zh-CN"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一台设备即可处理来自多个平台的业务信息</a:t>
            </a:r>
            <a:endParaRPr lang="en-US" altLang="zh-CN" dirty="0">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一台设备即可管理门店业务相关的工作事务</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BEBA8EAE-BF5A-486C-A8C5-ECC9F3942E4B}">
                <a14:imgProps xmlns:a14="http://schemas.microsoft.com/office/drawing/2010/main">
                  <a14:imgLayer r:embed="rId2">
                    <a14:imgEffect>
                      <a14:backgroundRemoval t="10000" b="90000" l="10000" r="90000"/>
                    </a14:imgEffect>
                  </a14:imgLayer>
                </a14:imgProps>
              </a:ext>
            </a:extLst>
          </a:blip>
          <a:stretch>
            <a:fillRect/>
          </a:stretch>
        </p:blipFill>
        <p:spPr>
          <a:xfrm>
            <a:off x="514362" y="4047662"/>
            <a:ext cx="920887" cy="870427"/>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7541" y="2745464"/>
            <a:ext cx="1107498" cy="1107498"/>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9774" y="2953281"/>
            <a:ext cx="5644507" cy="3525205"/>
          </a:xfrm>
          <a:prstGeom prst="rect">
            <a:avLst/>
          </a:prstGeom>
        </p:spPr>
      </p:pic>
      <p:sp>
        <p:nvSpPr>
          <p:cNvPr id="13" name="椭圆 12"/>
          <p:cNvSpPr/>
          <p:nvPr/>
        </p:nvSpPr>
        <p:spPr>
          <a:xfrm>
            <a:off x="1251305" y="2580115"/>
            <a:ext cx="1399969" cy="1399969"/>
          </a:xfrm>
          <a:prstGeom prst="ellipse">
            <a:avLst/>
          </a:prstGeom>
          <a:noFill/>
          <a:ln w="12700">
            <a:solidFill>
              <a:srgbClr val="016A3F"/>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860382" y="1463250"/>
            <a:ext cx="1793276" cy="1793276"/>
          </a:xfrm>
          <a:prstGeom prst="ellipse">
            <a:avLst/>
          </a:prstGeom>
          <a:solidFill>
            <a:schemeClr val="bg1"/>
          </a:solidFill>
          <a:ln w="12700">
            <a:solidFill>
              <a:srgbClr val="0070C0"/>
            </a:solidFill>
            <a:prstDash val="dash"/>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088154" y="1644397"/>
            <a:ext cx="1337731" cy="1308884"/>
          </a:xfrm>
          <a:prstGeom prst="rect">
            <a:avLst/>
          </a:prstGeom>
          <a:noFill/>
        </p:spPr>
        <p:txBody>
          <a:bodyPr wrap="square" rtlCol="0">
            <a:spAutoFit/>
          </a:bodyPr>
          <a:lstStyle/>
          <a:p>
            <a:pPr algn="ctr">
              <a:lnSpc>
                <a:spcPct val="150000"/>
              </a:lnSpc>
            </a:pPr>
            <a:r>
              <a:rPr lang="zh-CN" altLang="en-US" sz="2800" b="1" dirty="0" smtClean="0">
                <a:solidFill>
                  <a:srgbClr val="8DBEE1"/>
                </a:solidFill>
                <a:latin typeface="微软雅黑" panose="020B0503020204020204" pitchFamily="34" charset="-122"/>
                <a:ea typeface="微软雅黑" panose="020B0503020204020204" pitchFamily="34" charset="-122"/>
              </a:rPr>
              <a:t>第三方应用</a:t>
            </a:r>
            <a:endParaRPr lang="zh-CN" altLang="en-US" sz="2800" b="1" dirty="0">
              <a:solidFill>
                <a:srgbClr val="8DBEE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5845552" y="2745464"/>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20" name="矩形 19"/>
          <p:cNvSpPr/>
          <p:nvPr/>
        </p:nvSpPr>
        <p:spPr>
          <a:xfrm>
            <a:off x="5782818" y="2803851"/>
            <a:ext cx="62734"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圆角矩形 20"/>
          <p:cNvSpPr/>
          <p:nvPr/>
        </p:nvSpPr>
        <p:spPr>
          <a:xfrm>
            <a:off x="5514942" y="3308980"/>
            <a:ext cx="6186656" cy="1635617"/>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20000" r="-20000"/>
          </a:stretch>
        </a:blipFill>
        <a:effectLst/>
      </p:bgPr>
    </p:bg>
    <p:spTree>
      <p:nvGrpSpPr>
        <p:cNvPr id="1" name=""/>
        <p:cNvGrpSpPr/>
        <p:nvPr/>
      </p:nvGrpSpPr>
      <p:grpSpPr>
        <a:xfrm>
          <a:off x="0" y="0"/>
          <a:ext cx="0" cy="0"/>
          <a:chOff x="0" y="0"/>
          <a:chExt cx="0" cy="0"/>
        </a:xfrm>
      </p:grpSpPr>
      <p:sp>
        <p:nvSpPr>
          <p:cNvPr id="17" name="矩形 16"/>
          <p:cNvSpPr/>
          <p:nvPr/>
        </p:nvSpPr>
        <p:spPr>
          <a:xfrm>
            <a:off x="0" y="0"/>
            <a:ext cx="12192000" cy="64148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3249608"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第三方应用接入</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69286" y="1714787"/>
            <a:ext cx="10237563" cy="1200329"/>
          </a:xfrm>
          <a:prstGeom prst="rect">
            <a:avLst/>
          </a:prstGeom>
        </p:spPr>
        <p:txBody>
          <a:bodyPr wrap="square">
            <a:spAutoFit/>
          </a:bodyPr>
          <a:lstStyle/>
          <a:p>
            <a:pPr lvl="1" algn="just">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随着时代的发展，微信与支付宝等多种支付方式深入民心，某传统大型连锁餐饮企业也想赶上时代的浪潮，接入这些支付方式，但是由于自身早已开发了属于自己的多个餐饮</a:t>
            </a:r>
            <a:r>
              <a:rPr lang="en-US" altLang="zh-CN" sz="1600" dirty="0" smtClean="0">
                <a:solidFill>
                  <a:schemeClr val="bg1"/>
                </a:solidFill>
                <a:latin typeface="微软雅黑" panose="020B0503020204020204" pitchFamily="34" charset="-122"/>
                <a:ea typeface="微软雅黑" panose="020B0503020204020204" pitchFamily="34" charset="-122"/>
              </a:rPr>
              <a:t>APP</a:t>
            </a:r>
            <a:r>
              <a:rPr lang="zh-CN" altLang="en-US" sz="1600" dirty="0" smtClean="0">
                <a:solidFill>
                  <a:schemeClr val="bg1"/>
                </a:solidFill>
                <a:latin typeface="微软雅黑" panose="020B0503020204020204" pitchFamily="34" charset="-122"/>
                <a:ea typeface="微软雅黑" panose="020B0503020204020204" pitchFamily="34" charset="-122"/>
              </a:rPr>
              <a:t>，一直苦于找不到能够对接上自己</a:t>
            </a:r>
            <a:r>
              <a:rPr lang="en-US" altLang="zh-CN" sz="1600" dirty="0" smtClean="0">
                <a:solidFill>
                  <a:schemeClr val="bg1"/>
                </a:solidFill>
                <a:latin typeface="微软雅黑" panose="020B0503020204020204" pitchFamily="34" charset="-122"/>
                <a:ea typeface="微软雅黑" panose="020B0503020204020204" pitchFamily="34" charset="-122"/>
              </a:rPr>
              <a:t>APP</a:t>
            </a:r>
            <a:r>
              <a:rPr lang="zh-CN" altLang="en-US" sz="1600" dirty="0" smtClean="0">
                <a:solidFill>
                  <a:schemeClr val="bg1"/>
                </a:solidFill>
                <a:latin typeface="微软雅黑" panose="020B0503020204020204" pitchFamily="34" charset="-122"/>
                <a:ea typeface="微软雅黑" panose="020B0503020204020204" pitchFamily="34" charset="-122"/>
              </a:rPr>
              <a:t>的第三方公司，有些时候能对接一个</a:t>
            </a:r>
            <a:r>
              <a:rPr lang="en-US" altLang="zh-CN" sz="1600" dirty="0" smtClean="0">
                <a:solidFill>
                  <a:schemeClr val="bg1"/>
                </a:solidFill>
                <a:latin typeface="微软雅黑" panose="020B0503020204020204" pitchFamily="34" charset="-122"/>
                <a:ea typeface="微软雅黑" panose="020B0503020204020204" pitchFamily="34" charset="-122"/>
              </a:rPr>
              <a:t>APP</a:t>
            </a:r>
            <a:r>
              <a:rPr lang="zh-CN" altLang="en-US" sz="1600" dirty="0" smtClean="0">
                <a:solidFill>
                  <a:schemeClr val="bg1"/>
                </a:solidFill>
                <a:latin typeface="微软雅黑" panose="020B0503020204020204" pitchFamily="34" charset="-122"/>
                <a:ea typeface="微软雅黑" panose="020B0503020204020204" pitchFamily="34" charset="-122"/>
              </a:rPr>
              <a:t>却不能对接多个</a:t>
            </a:r>
            <a:r>
              <a:rPr lang="en-US" altLang="zh-CN" sz="1600" dirty="0" smtClean="0">
                <a:solidFill>
                  <a:schemeClr val="bg1"/>
                </a:solidFill>
                <a:latin typeface="微软雅黑" panose="020B0503020204020204" pitchFamily="34" charset="-122"/>
                <a:ea typeface="微软雅黑" panose="020B0503020204020204" pitchFamily="34" charset="-122"/>
              </a:rPr>
              <a:t>APP</a:t>
            </a:r>
            <a:r>
              <a:rPr lang="zh-CN" altLang="en-US" sz="1600" dirty="0" smtClean="0">
                <a:solidFill>
                  <a:schemeClr val="bg1"/>
                </a:solidFill>
                <a:latin typeface="微软雅黑" panose="020B0503020204020204" pitchFamily="34" charset="-122"/>
                <a:ea typeface="微软雅黑" panose="020B0503020204020204" pitchFamily="34" charset="-122"/>
              </a:rPr>
              <a:t>一起使用。</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3405" y="3793762"/>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73405" y="1199259"/>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1002599" y="3025190"/>
            <a:ext cx="231818" cy="2021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19582" y="2868470"/>
            <a:ext cx="10058018" cy="418191"/>
          </a:xfrm>
          <a:prstGeom prst="rect">
            <a:avLst/>
          </a:prstGeom>
        </p:spPr>
        <p:txBody>
          <a:bodyPr wrap="square">
            <a:spAutoFit/>
          </a:bodyPr>
          <a:lstStyle/>
          <a:p>
            <a:pPr marL="0" lvl="1">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掌贝能灵活接入所有第三方应用， 多个</a:t>
            </a:r>
            <a:r>
              <a:rPr lang="en-US" altLang="zh-CN" sz="1600" dirty="0" smtClean="0">
                <a:solidFill>
                  <a:schemeClr val="accent2"/>
                </a:solidFill>
                <a:latin typeface="微软雅黑" panose="020B0503020204020204" pitchFamily="34" charset="-122"/>
                <a:ea typeface="微软雅黑" panose="020B0503020204020204" pitchFamily="34" charset="-122"/>
              </a:rPr>
              <a:t>APP</a:t>
            </a:r>
            <a:r>
              <a:rPr lang="zh-CN" altLang="en-US" sz="1600" dirty="0" smtClean="0">
                <a:solidFill>
                  <a:schemeClr val="accent2"/>
                </a:solidFill>
                <a:latin typeface="微软雅黑" panose="020B0503020204020204" pitchFamily="34" charset="-122"/>
                <a:ea typeface="微软雅黑" panose="020B0503020204020204" pitchFamily="34" charset="-122"/>
              </a:rPr>
              <a:t>也可以一个平台使用。</a:t>
            </a:r>
            <a:endParaRPr lang="en-US" altLang="zh-CN" sz="1600" dirty="0" smtClean="0">
              <a:solidFill>
                <a:schemeClr val="accent2"/>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59935" y="3534553"/>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73405" y="4311037"/>
            <a:ext cx="10404195" cy="1200329"/>
          </a:xfrm>
          <a:prstGeom prst="rect">
            <a:avLst/>
          </a:prstGeom>
        </p:spPr>
        <p:txBody>
          <a:bodyPr wrap="square">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某连锁超市，引入了多个互联网产品，不同的产品又有不同的</a:t>
            </a:r>
            <a:r>
              <a:rPr lang="en-US" altLang="zh-CN" sz="1600" dirty="0" smtClean="0">
                <a:solidFill>
                  <a:schemeClr val="bg1"/>
                </a:solidFill>
                <a:latin typeface="微软雅黑" panose="020B0503020204020204" pitchFamily="34" charset="-122"/>
                <a:ea typeface="微软雅黑" panose="020B0503020204020204" pitchFamily="34" charset="-122"/>
              </a:rPr>
              <a:t>APP</a:t>
            </a:r>
            <a:r>
              <a:rPr lang="zh-CN" altLang="en-US" sz="1600" dirty="0" smtClean="0">
                <a:solidFill>
                  <a:schemeClr val="bg1"/>
                </a:solidFill>
                <a:latin typeface="微软雅黑" panose="020B0503020204020204" pitchFamily="34" charset="-122"/>
                <a:ea typeface="微软雅黑" panose="020B0503020204020204" pitchFamily="34" charset="-122"/>
              </a:rPr>
              <a:t>，诸如员工管理</a:t>
            </a:r>
            <a:r>
              <a:rPr lang="en-US" altLang="zh-CN" sz="1600" dirty="0" smtClean="0">
                <a:solidFill>
                  <a:schemeClr val="bg1"/>
                </a:solidFill>
                <a:latin typeface="微软雅黑" panose="020B0503020204020204" pitchFamily="34" charset="-122"/>
                <a:ea typeface="微软雅黑" panose="020B0503020204020204" pitchFamily="34" charset="-122"/>
              </a:rPr>
              <a:t>APP</a:t>
            </a:r>
            <a:r>
              <a:rPr lang="zh-CN" altLang="en-US" sz="1600" dirty="0" smtClean="0">
                <a:solidFill>
                  <a:schemeClr val="bg1"/>
                </a:solidFill>
                <a:latin typeface="微软雅黑" panose="020B0503020204020204" pitchFamily="34" charset="-122"/>
                <a:ea typeface="微软雅黑" panose="020B0503020204020204" pitchFamily="34" charset="-122"/>
              </a:rPr>
              <a:t>，绩效</a:t>
            </a:r>
            <a:r>
              <a:rPr lang="en-US" altLang="zh-CN" sz="1600" dirty="0" smtClean="0">
                <a:solidFill>
                  <a:schemeClr val="bg1"/>
                </a:solidFill>
                <a:latin typeface="微软雅黑" panose="020B0503020204020204" pitchFamily="34" charset="-122"/>
                <a:ea typeface="微软雅黑" panose="020B0503020204020204" pitchFamily="34" charset="-122"/>
              </a:rPr>
              <a:t>APP</a:t>
            </a:r>
            <a:r>
              <a:rPr lang="zh-CN" altLang="en-US" sz="1600" dirty="0" smtClean="0">
                <a:solidFill>
                  <a:schemeClr val="bg1"/>
                </a:solidFill>
                <a:latin typeface="微软雅黑" panose="020B0503020204020204" pitchFamily="34" charset="-122"/>
                <a:ea typeface="微软雅黑" panose="020B0503020204020204" pitchFamily="34" charset="-122"/>
              </a:rPr>
              <a:t>，自己开发的</a:t>
            </a:r>
            <a:r>
              <a:rPr lang="en-US" altLang="zh-CN" sz="1600" dirty="0" smtClean="0">
                <a:solidFill>
                  <a:schemeClr val="bg1"/>
                </a:solidFill>
                <a:latin typeface="微软雅黑" panose="020B0503020204020204" pitchFamily="34" charset="-122"/>
                <a:ea typeface="微软雅黑" panose="020B0503020204020204" pitchFamily="34" charset="-122"/>
              </a:rPr>
              <a:t>APP</a:t>
            </a:r>
            <a:r>
              <a:rPr lang="zh-CN" altLang="en-US" sz="1600" dirty="0" smtClean="0">
                <a:solidFill>
                  <a:schemeClr val="bg1"/>
                </a:solidFill>
                <a:latin typeface="微软雅黑" panose="020B0503020204020204" pitchFamily="34" charset="-122"/>
                <a:ea typeface="微软雅黑" panose="020B0503020204020204" pitchFamily="34" charset="-122"/>
              </a:rPr>
              <a:t>，每次需要使用，都要在手机上打开不同的</a:t>
            </a:r>
            <a:r>
              <a:rPr lang="en-US" altLang="zh-CN" sz="1600" dirty="0" smtClean="0">
                <a:solidFill>
                  <a:schemeClr val="bg1"/>
                </a:solidFill>
                <a:latin typeface="微软雅黑" panose="020B0503020204020204" pitchFamily="34" charset="-122"/>
                <a:ea typeface="微软雅黑" panose="020B0503020204020204" pitchFamily="34" charset="-122"/>
              </a:rPr>
              <a:t>APP</a:t>
            </a:r>
            <a:r>
              <a:rPr lang="zh-CN" altLang="en-US" sz="1600" dirty="0" smtClean="0">
                <a:solidFill>
                  <a:schemeClr val="bg1"/>
                </a:solidFill>
                <a:latin typeface="微软雅黑" panose="020B0503020204020204" pitchFamily="34" charset="-122"/>
                <a:ea typeface="微软雅黑" panose="020B0503020204020204" pitchFamily="34" charset="-122"/>
              </a:rPr>
              <a:t>。然而一直想找一个可以统一管理所有</a:t>
            </a:r>
            <a:r>
              <a:rPr lang="en-US" altLang="zh-CN" sz="1600" dirty="0" smtClean="0">
                <a:solidFill>
                  <a:schemeClr val="bg1"/>
                </a:solidFill>
                <a:latin typeface="微软雅黑" panose="020B0503020204020204" pitchFamily="34" charset="-122"/>
                <a:ea typeface="微软雅黑" panose="020B0503020204020204" pitchFamily="34" charset="-122"/>
              </a:rPr>
              <a:t>APP</a:t>
            </a:r>
            <a:r>
              <a:rPr lang="zh-CN" altLang="en-US" sz="1600" dirty="0" smtClean="0">
                <a:solidFill>
                  <a:schemeClr val="bg1"/>
                </a:solidFill>
                <a:latin typeface="微软雅黑" panose="020B0503020204020204" pitchFamily="34" charset="-122"/>
                <a:ea typeface="微软雅黑" panose="020B0503020204020204" pitchFamily="34" charset="-122"/>
              </a:rPr>
              <a:t>并且能直接实现他们支付到卡券，卡券到营销等的第三方平台，一直找不到。</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a:off x="985236" y="5685449"/>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84856" y="5511366"/>
            <a:ext cx="7804597" cy="418191"/>
          </a:xfrm>
          <a:prstGeom prst="rect">
            <a:avLst/>
          </a:prstGeom>
        </p:spPr>
        <p:txBody>
          <a:bodyPr wrap="square">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a:t>
            </a:r>
            <a:r>
              <a:rPr lang="zh-CN" altLang="en-US" sz="1600" dirty="0" smtClean="0">
                <a:solidFill>
                  <a:schemeClr val="accent2"/>
                </a:solidFill>
                <a:latin typeface="微软雅黑" panose="020B0503020204020204" pitchFamily="34" charset="-122"/>
                <a:ea typeface="微软雅黑" panose="020B0503020204020204" pitchFamily="34" charset="-122"/>
              </a:rPr>
              <a:t>贝不仅轻松接入所有第三方应用，而且融入掌贝自带的所有营销软件及多种功能。</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l="9488" r="7577"/>
          <a:stretch>
            <a:fillRect/>
          </a:stretch>
        </p:blipFill>
        <p:spPr>
          <a:xfrm>
            <a:off x="2691683" y="3708193"/>
            <a:ext cx="2982899" cy="2271233"/>
          </a:xfrm>
          <a:prstGeom prst="rect">
            <a:avLst/>
          </a:prstGeom>
          <a:ln>
            <a:noFill/>
          </a:ln>
          <a:effectLst>
            <a:outerShdw blurRad="292100" dist="139700" dir="2700000" algn="tl" rotWithShape="0">
              <a:srgbClr val="333333">
                <a:alpha val="65000"/>
              </a:srgbClr>
            </a:outerShdw>
          </a:effectLst>
        </p:spPr>
      </p:pic>
      <p:sp>
        <p:nvSpPr>
          <p:cNvPr id="2" name="文本框 1"/>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融合支付</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66718" y="968339"/>
            <a:ext cx="5250026" cy="5623560"/>
          </a:xfrm>
          <a:prstGeom prst="rect">
            <a:avLst/>
          </a:prstGeom>
        </p:spPr>
        <p:txBody>
          <a:bodyPr wrap="square">
            <a:spAutoFit/>
          </a:bodyPr>
          <a:lstStyle/>
          <a:p>
            <a:pPr algn="just">
              <a:lnSpc>
                <a:spcPct val="150000"/>
              </a:lnSpc>
            </a:pPr>
            <a:r>
              <a:rPr lang="en-US" altLang="zh-CN" dirty="0" smtClean="0">
                <a:latin typeface="微软雅黑" panose="020B0503020204020204" pitchFamily="34" charset="-122"/>
                <a:ea typeface="微软雅黑" panose="020B0503020204020204" pitchFamily="34" charset="-122"/>
              </a:rPr>
              <a:t>1.</a:t>
            </a:r>
            <a:r>
              <a:rPr lang="zh-CN" altLang="en-US" dirty="0" smtClean="0">
                <a:latin typeface="微软雅黑" panose="020B0503020204020204" pitchFamily="34" charset="-122"/>
                <a:ea typeface="微软雅黑" panose="020B0503020204020204" pitchFamily="34" charset="-122"/>
              </a:rPr>
              <a:t>支付</a:t>
            </a:r>
            <a:r>
              <a:rPr lang="zh-CN" altLang="en-US" dirty="0">
                <a:latin typeface="微软雅黑" panose="020B0503020204020204" pitchFamily="34" charset="-122"/>
                <a:ea typeface="微软雅黑" panose="020B0503020204020204" pitchFamily="34" charset="-122"/>
              </a:rPr>
              <a:t>安全，无需找零</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en-US" altLang="zh-CN" dirty="0" smtClean="0">
                <a:latin typeface="微软雅黑" panose="020B0503020204020204" pitchFamily="34" charset="-122"/>
                <a:ea typeface="微软雅黑" panose="020B0503020204020204" pitchFamily="34" charset="-122"/>
              </a:rPr>
              <a:t>2.</a:t>
            </a:r>
            <a:r>
              <a:rPr lang="zh-CN" altLang="en-US" dirty="0" smtClean="0">
                <a:latin typeface="微软雅黑" panose="020B0503020204020204" pitchFamily="34" charset="-122"/>
                <a:ea typeface="微软雅黑" panose="020B0503020204020204" pitchFamily="34" charset="-122"/>
              </a:rPr>
              <a:t>支付</a:t>
            </a:r>
            <a:r>
              <a:rPr lang="zh-CN" altLang="en-US" dirty="0">
                <a:latin typeface="微软雅黑" panose="020B0503020204020204" pitchFamily="34" charset="-122"/>
                <a:ea typeface="微软雅黑" panose="020B0503020204020204" pitchFamily="34" charset="-122"/>
              </a:rPr>
              <a:t>方便快捷</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提高</a:t>
            </a:r>
            <a:r>
              <a:rPr lang="zh-CN" altLang="en-US" dirty="0">
                <a:latin typeface="微软雅黑" panose="020B0503020204020204" pitchFamily="34" charset="-122"/>
                <a:ea typeface="微软雅黑" panose="020B0503020204020204" pitchFamily="34" charset="-122"/>
              </a:rPr>
              <a:t>客户</a:t>
            </a:r>
            <a:r>
              <a:rPr lang="zh-CN" altLang="en-US" dirty="0" smtClean="0">
                <a:latin typeface="微软雅黑" panose="020B0503020204020204" pitchFamily="34" charset="-122"/>
                <a:ea typeface="微软雅黑" panose="020B0503020204020204" pitchFamily="34" charset="-122"/>
              </a:rPr>
              <a:t>体验</a:t>
            </a:r>
            <a:endParaRPr lang="en-US" altLang="zh-CN" dirty="0">
              <a:latin typeface="微软雅黑" panose="020B0503020204020204" pitchFamily="34" charset="-122"/>
              <a:ea typeface="微软雅黑" panose="020B0503020204020204" pitchFamily="34" charset="-122"/>
            </a:endParaRPr>
          </a:p>
          <a:p>
            <a:pPr algn="just">
              <a:lnSpc>
                <a:spcPct val="150000"/>
              </a:lnSpc>
            </a:pPr>
            <a:r>
              <a:rPr lang="en-US" altLang="zh-CN" dirty="0" smtClean="0">
                <a:latin typeface="微软雅黑" panose="020B0503020204020204" pitchFamily="34" charset="-122"/>
                <a:ea typeface="微软雅黑" panose="020B0503020204020204" pitchFamily="34" charset="-122"/>
              </a:rPr>
              <a:t>4.</a:t>
            </a:r>
            <a:r>
              <a:rPr lang="zh-CN" altLang="en-US" dirty="0" smtClean="0">
                <a:latin typeface="微软雅黑" panose="020B0503020204020204" pitchFamily="34" charset="-122"/>
                <a:ea typeface="微软雅黑" panose="020B0503020204020204" pitchFamily="34" charset="-122"/>
              </a:rPr>
              <a:t>移动式</a:t>
            </a:r>
            <a:r>
              <a:rPr lang="zh-CN" altLang="en-US" smtClean="0">
                <a:latin typeface="微软雅黑" panose="020B0503020204020204" pitchFamily="34" charset="-122"/>
                <a:ea typeface="微软雅黑" panose="020B0503020204020204" pitchFamily="34" charset="-122"/>
              </a:rPr>
              <a:t>收银</a:t>
            </a:r>
            <a:endParaRPr lang="zh-CN" altLang="en-US" smtClean="0">
              <a:latin typeface="微软雅黑" panose="020B0503020204020204" pitchFamily="34" charset="-122"/>
              <a:ea typeface="微软雅黑" panose="020B0503020204020204" pitchFamily="34" charset="-122"/>
            </a:endParaRPr>
          </a:p>
          <a:p>
            <a:pPr algn="just">
              <a:lnSpc>
                <a:spcPct val="150000"/>
              </a:lnSpc>
            </a:pPr>
            <a:r>
              <a:rPr lang="zh-CN" altLang="en-US" sz="1400" dirty="0">
                <a:latin typeface="微软雅黑" panose="020B0503020204020204" pitchFamily="34" charset="-122"/>
                <a:ea typeface="微软雅黑" panose="020B0503020204020204" pitchFamily="34" charset="-122"/>
                <a:sym typeface="+mn-ea"/>
              </a:rPr>
              <a:t>掌贝</a:t>
            </a:r>
            <a:r>
              <a:rPr lang="en-US" altLang="zh-CN" sz="1400" dirty="0">
                <a:latin typeface="微软雅黑" panose="020B0503020204020204" pitchFamily="34" charset="-122"/>
                <a:ea typeface="微软雅黑" panose="020B0503020204020204" pitchFamily="34" charset="-122"/>
                <a:sym typeface="+mn-ea"/>
              </a:rPr>
              <a:t>POS</a:t>
            </a:r>
            <a:r>
              <a:rPr lang="zh-CN" altLang="en-US" sz="1400" dirty="0">
                <a:latin typeface="微软雅黑" panose="020B0503020204020204" pitchFamily="34" charset="-122"/>
                <a:ea typeface="微软雅黑" panose="020B0503020204020204" pitchFamily="34" charset="-122"/>
                <a:sym typeface="+mn-ea"/>
              </a:rPr>
              <a:t>端使用</a:t>
            </a:r>
            <a:r>
              <a:rPr lang="en-US" altLang="zh-CN" sz="1400" dirty="0" err="1">
                <a:latin typeface="微软雅黑" panose="020B0503020204020204" pitchFamily="34" charset="-122"/>
                <a:ea typeface="微软雅黑" panose="020B0503020204020204" pitchFamily="34" charset="-122"/>
                <a:sym typeface="+mn-ea"/>
              </a:rPr>
              <a:t>WIFI</a:t>
            </a:r>
            <a:r>
              <a:rPr lang="en-US" altLang="zh-CN" sz="1400" dirty="0">
                <a:latin typeface="微软雅黑" panose="020B0503020204020204" pitchFamily="34" charset="-122"/>
                <a:ea typeface="微软雅黑" panose="020B0503020204020204" pitchFamily="34" charset="-122"/>
                <a:sym typeface="+mn-ea"/>
              </a:rPr>
              <a:t>/</a:t>
            </a:r>
            <a:r>
              <a:rPr lang="en-US" altLang="zh-CN" sz="1400" dirty="0" err="1">
                <a:latin typeface="微软雅黑" panose="020B0503020204020204" pitchFamily="34" charset="-122"/>
                <a:ea typeface="微软雅黑" panose="020B0503020204020204" pitchFamily="34" charset="-122"/>
                <a:sym typeface="+mn-ea"/>
              </a:rPr>
              <a:t>SIM</a:t>
            </a:r>
            <a:r>
              <a:rPr lang="zh-CN" altLang="en-US" sz="1400" dirty="0">
                <a:latin typeface="微软雅黑" panose="020B0503020204020204" pitchFamily="34" charset="-122"/>
                <a:ea typeface="微软雅黑" panose="020B0503020204020204" pitchFamily="34" charset="-122"/>
                <a:sym typeface="+mn-ea"/>
              </a:rPr>
              <a:t>流量卡等网络，可以实现移动式收银</a:t>
            </a:r>
            <a:r>
              <a:rPr lang="zh-CN" altLang="en-US" sz="1400" dirty="0" smtClean="0">
                <a:latin typeface="微软雅黑" panose="020B0503020204020204" pitchFamily="34" charset="-122"/>
                <a:ea typeface="微软雅黑" panose="020B0503020204020204" pitchFamily="34" charset="-122"/>
                <a:sym typeface="+mn-ea"/>
              </a:rPr>
              <a:t>。</a:t>
            </a:r>
            <a:endParaRPr lang="zh-CN" altLang="en-US" sz="1400" dirty="0" smtClean="0">
              <a:latin typeface="微软雅黑" panose="020B0503020204020204" pitchFamily="34" charset="-122"/>
              <a:ea typeface="微软雅黑" panose="020B0503020204020204" pitchFamily="34" charset="-122"/>
              <a:sym typeface="+mn-ea"/>
            </a:endParaRPr>
          </a:p>
          <a:p>
            <a:pPr algn="just">
              <a:lnSpc>
                <a:spcPct val="150000"/>
              </a:lnSpc>
            </a:pPr>
            <a:r>
              <a:rPr lang="en-US" altLang="zh-CN" smtClean="0">
                <a:latin typeface="微软雅黑" panose="020B0503020204020204" pitchFamily="34" charset="-122"/>
                <a:ea typeface="微软雅黑" panose="020B0503020204020204" pitchFamily="34" charset="-122"/>
              </a:rPr>
              <a:t>5.</a:t>
            </a:r>
            <a:r>
              <a:rPr lang="zh-CN" altLang="en-US" smtClean="0">
                <a:latin typeface="微软雅黑" panose="020B0503020204020204" pitchFamily="34" charset="-122"/>
                <a:ea typeface="微软雅黑" panose="020B0503020204020204" pitchFamily="34" charset="-122"/>
              </a:rPr>
              <a:t>支付即粉丝，支付即会员</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r>
              <a:rPr lang="en-US" altLang="zh-CN" dirty="0">
                <a:latin typeface="微软雅黑" panose="020B0503020204020204" pitchFamily="34" charset="-122"/>
                <a:ea typeface="微软雅黑" panose="020B0503020204020204" pitchFamily="34" charset="-122"/>
              </a:rPr>
              <a:t>6</a:t>
            </a:r>
            <a:r>
              <a:rPr lang="en-US" altLang="zh-CN"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智能支付</a:t>
            </a:r>
            <a:endParaRPr lang="en-US" altLang="zh-CN" dirty="0" smtClean="0">
              <a:latin typeface="微软雅黑" panose="020B0503020204020204" pitchFamily="34" charset="-122"/>
              <a:ea typeface="微软雅黑" panose="020B0503020204020204"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在收款时，消费者若拥有多张优惠券或者会员卡，系统会自动识别最高优惠，让消费者享受最高优惠</a:t>
            </a:r>
            <a:r>
              <a:rPr lang="zh-CN" altLang="en-US"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gn="just">
              <a:lnSpc>
                <a:spcPct val="150000"/>
              </a:lnSpc>
            </a:pPr>
            <a:r>
              <a:rPr lang="en-US" altLang="zh-CN" dirty="0">
                <a:latin typeface="微软雅黑" panose="020B0503020204020204" pitchFamily="34" charset="-122"/>
                <a:ea typeface="微软雅黑" panose="020B0503020204020204" pitchFamily="34" charset="-122"/>
              </a:rPr>
              <a:t>7</a:t>
            </a:r>
            <a:r>
              <a:rPr lang="en-US" altLang="zh-CN"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数据分析进行二次营销</a:t>
            </a:r>
            <a:endParaRPr lang="en-US" altLang="zh-CN" dirty="0" smtClean="0">
              <a:latin typeface="微软雅黑" panose="020B0503020204020204" pitchFamily="34" charset="-122"/>
              <a:ea typeface="微软雅黑" panose="020B0503020204020204" pitchFamily="34" charset="-122"/>
            </a:endParaRPr>
          </a:p>
          <a:p>
            <a:pPr algn="just">
              <a:lnSpc>
                <a:spcPct val="150000"/>
              </a:lnSpc>
            </a:pPr>
            <a:r>
              <a:rPr lang="zh-CN" altLang="zh-CN" sz="1400" dirty="0" smtClean="0">
                <a:latin typeface="微软雅黑" panose="020B0503020204020204" pitchFamily="34" charset="-122"/>
                <a:ea typeface="微软雅黑" panose="020B0503020204020204" pitchFamily="34" charset="-122"/>
              </a:rPr>
              <a:t>通过</a:t>
            </a:r>
            <a:r>
              <a:rPr lang="zh-CN" altLang="zh-CN" sz="1400" dirty="0">
                <a:latin typeface="微软雅黑" panose="020B0503020204020204" pitchFamily="34" charset="-122"/>
                <a:ea typeface="微软雅黑" panose="020B0503020204020204" pitchFamily="34" charset="-122"/>
              </a:rPr>
              <a:t>新的移动支付方式，商户可以定位到消费者和消费记录，以及引导消费者关注商家公众号，为二次营销和数据分析打下基础。支付行为背后就是信息积累和沉淀，也是消费者营销基础数据的来源</a:t>
            </a:r>
            <a:r>
              <a:rPr lang="zh-CN" altLang="zh-CN"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7" name="圆角矩形 6"/>
          <p:cNvSpPr/>
          <p:nvPr/>
        </p:nvSpPr>
        <p:spPr>
          <a:xfrm>
            <a:off x="5924281" y="891464"/>
            <a:ext cx="5859887" cy="5367668"/>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l="12171" t="14558" r="18218" b="12746"/>
          <a:stretch>
            <a:fillRect/>
          </a:stretch>
        </p:blipFill>
        <p:spPr>
          <a:xfrm>
            <a:off x="369275" y="1126071"/>
            <a:ext cx="3999543" cy="2866143"/>
          </a:xfrm>
          <a:prstGeom prst="rect">
            <a:avLst/>
          </a:prstGeom>
          <a:ln>
            <a:noFill/>
          </a:ln>
          <a:effectLst>
            <a:outerShdw blurRad="292100" dist="139700" dir="2700000" algn="tl" rotWithShape="0">
              <a:srgbClr val="333333">
                <a:alpha val="65000"/>
              </a:srgbClr>
            </a:outerShdw>
          </a:effectLst>
        </p:spPr>
      </p:pic>
      <p:grpSp>
        <p:nvGrpSpPr>
          <p:cNvPr id="8" name="组合 7"/>
          <p:cNvGrpSpPr/>
          <p:nvPr/>
        </p:nvGrpSpPr>
        <p:grpSpPr>
          <a:xfrm>
            <a:off x="6498652" y="432965"/>
            <a:ext cx="742703" cy="400110"/>
            <a:chOff x="6233917" y="1722647"/>
            <a:chExt cx="742703" cy="400110"/>
          </a:xfrm>
        </p:grpSpPr>
        <p:sp>
          <p:nvSpPr>
            <p:cNvPr id="9" name="文本框 8"/>
            <p:cNvSpPr txBox="1"/>
            <p:nvPr/>
          </p:nvSpPr>
          <p:spPr>
            <a:xfrm>
              <a:off x="6278993" y="1722647"/>
              <a:ext cx="697627" cy="400110"/>
            </a:xfrm>
            <a:prstGeom prst="rect">
              <a:avLst/>
            </a:prstGeom>
            <a:noFill/>
          </p:spPr>
          <p:txBody>
            <a:bodyPr wrap="none" rtlCol="0">
              <a:spAutoFit/>
            </a:bodyPr>
            <a:lstStyle/>
            <a:p>
              <a:r>
                <a:rPr lang="zh-CN" altLang="en-US" sz="2000" b="1" dirty="0" smtClean="0">
                  <a:solidFill>
                    <a:srgbClr val="0070C0"/>
                  </a:solidFill>
                  <a:latin typeface="微软雅黑" panose="020B0503020204020204" pitchFamily="34" charset="-122"/>
                  <a:ea typeface="微软雅黑" panose="020B0503020204020204" pitchFamily="34" charset="-122"/>
                </a:rPr>
                <a:t>优点</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sp>
          <p:nvSpPr>
            <p:cNvPr id="10" name="矩形 9"/>
            <p:cNvSpPr/>
            <p:nvPr/>
          </p:nvSpPr>
          <p:spPr>
            <a:xfrm>
              <a:off x="6233917" y="178103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415772"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数据中心</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7185489" y="2998903"/>
            <a:ext cx="4447628" cy="1338828"/>
          </a:xfrm>
          <a:prstGeom prst="rect">
            <a:avLst/>
          </a:prstGeom>
          <a:noFill/>
          <a:ln w="9525">
            <a:noFill/>
            <a:miter/>
          </a:ln>
        </p:spPr>
        <p:txBody>
          <a:bodyPr wrap="square">
            <a:spAutoFit/>
          </a:bodyPr>
          <a:lstStyle/>
          <a:p>
            <a:pPr fontAlgn="base">
              <a:lnSpc>
                <a:spcPct val="150000"/>
              </a:lnSpc>
              <a:spcBef>
                <a:spcPct val="0"/>
              </a:spcBef>
              <a:spcAft>
                <a:spcPct val="0"/>
              </a:spcAft>
            </a:pPr>
            <a:r>
              <a:rPr lang="zh-CN" altLang="en-US" dirty="0">
                <a:solidFill>
                  <a:srgbClr val="000000"/>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各种来源数据，统一管理，一目了然，通过数据统计分析，形成客户人群画像实现精准营销。</a:t>
            </a:r>
            <a:endParaRPr lang="zh-CN" altLang="en-US" dirty="0">
              <a:solidFill>
                <a:srgbClr val="000000"/>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7" name="组合 66"/>
          <p:cNvGrpSpPr/>
          <p:nvPr/>
        </p:nvGrpSpPr>
        <p:grpSpPr>
          <a:xfrm>
            <a:off x="498905" y="1570726"/>
            <a:ext cx="6279731" cy="3812274"/>
            <a:chOff x="2751601" y="1828303"/>
            <a:chExt cx="6279731" cy="3812274"/>
          </a:xfrm>
        </p:grpSpPr>
        <p:sp>
          <p:nvSpPr>
            <p:cNvPr id="30" name="文本框 29"/>
            <p:cNvSpPr txBox="1"/>
            <p:nvPr/>
          </p:nvSpPr>
          <p:spPr>
            <a:xfrm>
              <a:off x="7844674" y="3498895"/>
              <a:ext cx="1015991" cy="338554"/>
            </a:xfrm>
            <a:prstGeom prst="rect">
              <a:avLst/>
            </a:prstGeom>
            <a:noFill/>
          </p:spPr>
          <p:txBody>
            <a:bodyPr wrap="square" rtlCol="0">
              <a:spAutoFit/>
            </a:bodyPr>
            <a:lstStyle/>
            <a:p>
              <a:pPr fontAlgn="base">
                <a:spcBef>
                  <a:spcPct val="0"/>
                </a:spcBef>
                <a:spcAft>
                  <a:spcPct val="0"/>
                </a:spcAft>
              </a:pPr>
              <a:r>
                <a:rPr lang="zh-CN" altLang="en-US" sz="1600" b="1" kern="0" dirty="0">
                  <a:solidFill>
                    <a:srgbClr val="000000"/>
                  </a:solidFill>
                  <a:latin typeface="微软雅黑" panose="020B0503020204020204" pitchFamily="34" charset="-122"/>
                  <a:ea typeface="微软雅黑" panose="020B0503020204020204" pitchFamily="34" charset="-122"/>
                </a:rPr>
                <a:t>会员数据</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grpSp>
          <p:nvGrpSpPr>
            <p:cNvPr id="66" name="组合 65"/>
            <p:cNvGrpSpPr/>
            <p:nvPr/>
          </p:nvGrpSpPr>
          <p:grpSpPr>
            <a:xfrm>
              <a:off x="2751601" y="1828303"/>
              <a:ext cx="6279731" cy="3812274"/>
              <a:chOff x="2755238" y="1847214"/>
              <a:chExt cx="6279731" cy="3812274"/>
            </a:xfrm>
          </p:grpSpPr>
          <p:sp>
            <p:nvSpPr>
              <p:cNvPr id="53" name="椭圆 52"/>
              <p:cNvSpPr/>
              <p:nvPr/>
            </p:nvSpPr>
            <p:spPr>
              <a:xfrm>
                <a:off x="4588982" y="2759809"/>
                <a:ext cx="2582026" cy="19587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32" name="椭圆 31"/>
              <p:cNvSpPr/>
              <p:nvPr/>
            </p:nvSpPr>
            <p:spPr>
              <a:xfrm>
                <a:off x="4878860" y="2960859"/>
                <a:ext cx="2002271" cy="1511935"/>
              </a:xfrm>
              <a:prstGeom prst="ellipse">
                <a:avLst/>
              </a:prstGeom>
              <a:solidFill>
                <a:srgbClr val="BBE0E3"/>
              </a:solidFill>
              <a:ln w="12700" cap="flat" cmpd="sng" algn="ctr">
                <a:noFill/>
                <a:prstDash val="solid"/>
                <a:miter lim="800000"/>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1800" b="1" i="0" u="none" strike="noStrike" kern="0" cap="none" spc="0" normalizeH="0" baseline="0" noProof="0" smtClean="0">
                  <a:ln>
                    <a:noFill/>
                  </a:ln>
                  <a:solidFill>
                    <a:srgbClr val="FFFFFF"/>
                  </a:solidFill>
                  <a:effectLst/>
                  <a:uLnTx/>
                  <a:uFillTx/>
                  <a:latin typeface="Arial" panose="020B0604020202020204"/>
                  <a:ea typeface="宋体" panose="02010600030101010101" pitchFamily="2" charset="-122"/>
                </a:endParaRPr>
              </a:p>
            </p:txBody>
          </p:sp>
          <p:sp>
            <p:nvSpPr>
              <p:cNvPr id="33" name="文本框 32"/>
              <p:cNvSpPr txBox="1"/>
              <p:nvPr/>
            </p:nvSpPr>
            <p:spPr>
              <a:xfrm>
                <a:off x="5165064" y="3500516"/>
                <a:ext cx="1423035" cy="461665"/>
              </a:xfrm>
              <a:prstGeom prst="rect">
                <a:avLst/>
              </a:prstGeom>
              <a:noFill/>
            </p:spPr>
            <p:txBody>
              <a:bodyPr wrap="square" rtlCol="0" anchor="t">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smtClean="0">
                    <a:ln>
                      <a:noFill/>
                    </a:ln>
                    <a:solidFill>
                      <a:schemeClr val="accent5"/>
                    </a:solidFill>
                    <a:effectLst/>
                    <a:uLnTx/>
                    <a:uFillTx/>
                    <a:latin typeface="微软雅黑" panose="020B0503020204020204" pitchFamily="34" charset="-122"/>
                    <a:ea typeface="微软雅黑" panose="020B0503020204020204" pitchFamily="34" charset="-122"/>
                    <a:sym typeface="+mn-ea"/>
                  </a:rPr>
                  <a:t>数据中心</a:t>
                </a:r>
                <a:endParaRPr kumimoji="0" lang="zh-CN" altLang="en-US" sz="2400" b="1" i="0" u="none" strike="noStrike" kern="0" cap="none" spc="0" normalizeH="0" baseline="0" noProof="0" dirty="0" smtClean="0">
                  <a:ln>
                    <a:noFill/>
                  </a:ln>
                  <a:solidFill>
                    <a:schemeClr val="accent5"/>
                  </a:solidFill>
                  <a:effectLst/>
                  <a:uLnTx/>
                  <a:uFillTx/>
                  <a:latin typeface="Arial" panose="020B0604020202020204" pitchFamily="34" charset="0"/>
                </a:endParaRPr>
              </a:p>
            </p:txBody>
          </p:sp>
          <p:sp>
            <p:nvSpPr>
              <p:cNvPr id="40" name="文本框 39"/>
              <p:cNvSpPr txBox="1"/>
              <p:nvPr/>
            </p:nvSpPr>
            <p:spPr>
              <a:xfrm>
                <a:off x="7054433" y="2292825"/>
                <a:ext cx="1289685" cy="338554"/>
              </a:xfrm>
              <a:prstGeom prst="rect">
                <a:avLst/>
              </a:prstGeom>
              <a:noFill/>
            </p:spPr>
            <p:txBody>
              <a:bodyPr wrap="square" rtlCol="0">
                <a:spAutoFit/>
              </a:bodyPr>
              <a:lstStyle/>
              <a:p>
                <a:pPr fontAlgn="base">
                  <a:spcBef>
                    <a:spcPct val="0"/>
                  </a:spcBef>
                  <a:spcAft>
                    <a:spcPct val="0"/>
                  </a:spcAft>
                </a:pPr>
                <a:r>
                  <a:rPr lang="zh-CN" altLang="en-US" sz="1600" b="1" kern="0" dirty="0">
                    <a:solidFill>
                      <a:srgbClr val="000000"/>
                    </a:solidFill>
                    <a:latin typeface="微软雅黑" panose="020B0503020204020204" pitchFamily="34" charset="-122"/>
                    <a:ea typeface="微软雅黑" panose="020B0503020204020204" pitchFamily="34" charset="-122"/>
                  </a:rPr>
                  <a:t>交易数据</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3715588" y="2292825"/>
                <a:ext cx="1481455" cy="338554"/>
              </a:xfrm>
              <a:prstGeom prst="rect">
                <a:avLst/>
              </a:prstGeom>
              <a:noFill/>
            </p:spPr>
            <p:txBody>
              <a:bodyPr wrap="square" rtlCol="0">
                <a:spAutoFit/>
              </a:bodyPr>
              <a:lstStyle/>
              <a:p>
                <a:pPr fontAlgn="base">
                  <a:spcBef>
                    <a:spcPct val="0"/>
                  </a:spcBef>
                  <a:spcAft>
                    <a:spcPct val="0"/>
                  </a:spcAft>
                </a:pPr>
                <a:r>
                  <a:rPr lang="zh-CN" altLang="en-US" sz="1600" b="1" kern="0" dirty="0">
                    <a:solidFill>
                      <a:srgbClr val="000000"/>
                    </a:solidFill>
                    <a:latin typeface="微软雅黑" panose="020B0503020204020204" pitchFamily="34" charset="-122"/>
                    <a:ea typeface="微软雅黑" panose="020B0503020204020204" pitchFamily="34" charset="-122"/>
                  </a:rPr>
                  <a:t>优惠券数据</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2755238" y="3477868"/>
                <a:ext cx="1604010" cy="338554"/>
              </a:xfrm>
              <a:prstGeom prst="rect">
                <a:avLst/>
              </a:prstGeom>
              <a:noFill/>
            </p:spPr>
            <p:txBody>
              <a:bodyPr wrap="square" rtlCol="0">
                <a:spAutoFit/>
              </a:bodyPr>
              <a:lstStyle/>
              <a:p>
                <a:pPr fontAlgn="base">
                  <a:spcBef>
                    <a:spcPct val="0"/>
                  </a:spcBef>
                  <a:spcAft>
                    <a:spcPct val="0"/>
                  </a:spcAft>
                </a:pPr>
                <a:r>
                  <a:rPr lang="zh-CN" altLang="en-US" sz="1600" b="1" kern="0" dirty="0">
                    <a:solidFill>
                      <a:srgbClr val="000000"/>
                    </a:solidFill>
                    <a:latin typeface="微软雅黑" panose="020B0503020204020204" pitchFamily="34" charset="-122"/>
                    <a:ea typeface="微软雅黑" panose="020B0503020204020204" pitchFamily="34" charset="-122"/>
                  </a:rPr>
                  <a:t>储值卡数据</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3250545" y="4627098"/>
                <a:ext cx="1501775" cy="338554"/>
              </a:xfrm>
              <a:prstGeom prst="rect">
                <a:avLst/>
              </a:prstGeom>
              <a:noFill/>
            </p:spPr>
            <p:txBody>
              <a:bodyPr wrap="square" rtlCol="0">
                <a:spAutoFit/>
              </a:bodyPr>
              <a:lstStyle/>
              <a:p>
                <a:pPr fontAlgn="base">
                  <a:spcBef>
                    <a:spcPct val="0"/>
                  </a:spcBef>
                  <a:spcAft>
                    <a:spcPct val="0"/>
                  </a:spcAft>
                </a:pPr>
                <a:r>
                  <a:rPr lang="zh-CN" altLang="en-US" sz="1600" b="1" kern="0" dirty="0">
                    <a:solidFill>
                      <a:srgbClr val="000000"/>
                    </a:solidFill>
                    <a:latin typeface="微软雅黑" panose="020B0503020204020204" pitchFamily="34" charset="-122"/>
                    <a:ea typeface="微软雅黑" panose="020B0503020204020204" pitchFamily="34" charset="-122"/>
                  </a:rPr>
                  <a:t>订单数据</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
            <p:nvSpPr>
              <p:cNvPr id="44" name="文本框 43"/>
              <p:cNvSpPr txBox="1"/>
              <p:nvPr/>
            </p:nvSpPr>
            <p:spPr>
              <a:xfrm>
                <a:off x="7562404" y="4520712"/>
                <a:ext cx="1472565" cy="338554"/>
              </a:xfrm>
              <a:prstGeom prst="rect">
                <a:avLst/>
              </a:prstGeom>
              <a:noFill/>
            </p:spPr>
            <p:txBody>
              <a:bodyPr wrap="square" rtlCol="0">
                <a:spAutoFit/>
              </a:bodyPr>
              <a:lstStyle/>
              <a:p>
                <a:pPr fontAlgn="base">
                  <a:spcBef>
                    <a:spcPct val="0"/>
                  </a:spcBef>
                  <a:spcAft>
                    <a:spcPct val="0"/>
                  </a:spcAft>
                </a:pPr>
                <a:r>
                  <a:rPr lang="zh-CN" altLang="en-US" sz="1600" b="1" kern="0" dirty="0">
                    <a:solidFill>
                      <a:srgbClr val="000000"/>
                    </a:solidFill>
                    <a:latin typeface="微软雅黑" panose="020B0503020204020204" pitchFamily="34" charset="-122"/>
                    <a:ea typeface="微软雅黑" panose="020B0503020204020204" pitchFamily="34" charset="-122"/>
                  </a:rPr>
                  <a:t>团购券数据</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140012" y="1847214"/>
                <a:ext cx="1603375" cy="338554"/>
              </a:xfrm>
              <a:prstGeom prst="rect">
                <a:avLst/>
              </a:prstGeom>
              <a:noFill/>
            </p:spPr>
            <p:txBody>
              <a:bodyPr wrap="square" rtlCol="0">
                <a:spAutoFit/>
              </a:bodyPr>
              <a:lstStyle/>
              <a:p>
                <a:pPr marL="0" marR="0" lvl="0" indent="0" defTabSz="914400" eaLnBrk="1" fontAlgn="base" latinLnBrk="0" hangingPunct="1">
                  <a:lnSpc>
                    <a:spcPct val="100000"/>
                  </a:lnSpc>
                  <a:spcBef>
                    <a:spcPct val="0"/>
                  </a:spcBef>
                  <a:spcAft>
                    <a:spcPct val="0"/>
                  </a:spcAft>
                  <a:buClrTx/>
                  <a:buSzTx/>
                  <a:buFontTx/>
                  <a:buNone/>
                  <a:defRPr/>
                </a:pPr>
                <a:r>
                  <a:rPr kumimoji="0" lang="zh-CN" altLang="en-US"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游戏营销数据</a:t>
                </a:r>
                <a:endParaRPr kumimoji="0" lang="zh-CN" altLang="en-US" sz="16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文本框 47"/>
              <p:cNvSpPr txBox="1"/>
              <p:nvPr/>
            </p:nvSpPr>
            <p:spPr>
              <a:xfrm>
                <a:off x="4287676" y="5188398"/>
                <a:ext cx="1158240" cy="338554"/>
              </a:xfrm>
              <a:prstGeom prst="rect">
                <a:avLst/>
              </a:prstGeom>
              <a:noFill/>
            </p:spPr>
            <p:txBody>
              <a:bodyPr wrap="square" rtlCol="0">
                <a:spAutoFit/>
              </a:bodyPr>
              <a:lstStyle/>
              <a:p>
                <a:pPr fontAlgn="base">
                  <a:spcBef>
                    <a:spcPct val="0"/>
                  </a:spcBef>
                  <a:spcAft>
                    <a:spcPct val="0"/>
                  </a:spcAft>
                </a:pPr>
                <a:r>
                  <a:rPr lang="zh-CN" altLang="en-US" sz="1600" b="1" kern="0" dirty="0">
                    <a:solidFill>
                      <a:srgbClr val="000000"/>
                    </a:solidFill>
                    <a:latin typeface="微软雅黑" panose="020B0503020204020204" pitchFamily="34" charset="-122"/>
                    <a:ea typeface="微软雅黑" panose="020B0503020204020204" pitchFamily="34" charset="-122"/>
                  </a:rPr>
                  <a:t>点评数据</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6660253" y="5188222"/>
                <a:ext cx="1378585" cy="338554"/>
              </a:xfrm>
              <a:prstGeom prst="rect">
                <a:avLst/>
              </a:prstGeom>
              <a:noFill/>
            </p:spPr>
            <p:txBody>
              <a:bodyPr wrap="square" rtlCol="0">
                <a:spAutoFit/>
              </a:bodyPr>
              <a:lstStyle/>
              <a:p>
                <a:pPr fontAlgn="base">
                  <a:spcBef>
                    <a:spcPct val="0"/>
                  </a:spcBef>
                  <a:spcAft>
                    <a:spcPct val="0"/>
                  </a:spcAft>
                </a:pPr>
                <a:r>
                  <a:rPr lang="zh-CN" altLang="en-US" sz="1600" b="1" kern="0" dirty="0">
                    <a:solidFill>
                      <a:srgbClr val="000000"/>
                    </a:solidFill>
                    <a:latin typeface="微软雅黑" panose="020B0503020204020204" pitchFamily="34" charset="-122"/>
                    <a:ea typeface="微软雅黑" panose="020B0503020204020204" pitchFamily="34" charset="-122"/>
                  </a:rPr>
                  <a:t>拉客数据</a:t>
                </a:r>
                <a:endParaRPr lang="zh-CN" altLang="en-US" sz="1600" b="1" kern="0" dirty="0">
                  <a:solidFill>
                    <a:srgbClr val="000000"/>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5630425" y="5320934"/>
                <a:ext cx="1202690" cy="338554"/>
              </a:xfrm>
              <a:prstGeom prst="rect">
                <a:avLst/>
              </a:prstGeom>
              <a:noFill/>
            </p:spPr>
            <p:txBody>
              <a:bodyPr wrap="square" rtlCol="0">
                <a:spAutoFit/>
              </a:bodyPr>
              <a:lstStyle/>
              <a:p>
                <a:pPr fontAlgn="base">
                  <a:spcBef>
                    <a:spcPct val="0"/>
                  </a:spcBef>
                  <a:spcAft>
                    <a:spcPct val="0"/>
                  </a:spcAft>
                </a:pPr>
                <a:r>
                  <a:rPr lang="en-US" altLang="zh-CN" sz="1600" b="1" kern="0" dirty="0">
                    <a:solidFill>
                      <a:srgbClr val="000000"/>
                    </a:solidFill>
                    <a:latin typeface="微软雅黑" panose="020B0503020204020204" pitchFamily="34" charset="-122"/>
                    <a:ea typeface="微软雅黑" panose="020B0503020204020204" pitchFamily="34" charset="-122"/>
                  </a:rPr>
                  <a:t>.....</a:t>
                </a:r>
                <a:endParaRPr lang="en-US" altLang="zh-CN" sz="1600" b="1" kern="0" dirty="0">
                  <a:solidFill>
                    <a:srgbClr val="000000"/>
                  </a:solidFill>
                  <a:latin typeface="微软雅黑" panose="020B0503020204020204" pitchFamily="34" charset="-122"/>
                  <a:ea typeface="微软雅黑" panose="020B0503020204020204" pitchFamily="34" charset="-122"/>
                </a:endParaRPr>
              </a:p>
            </p:txBody>
          </p:sp>
          <p:sp>
            <p:nvSpPr>
              <p:cNvPr id="56" name="右箭头 55"/>
              <p:cNvSpPr/>
              <p:nvPr/>
            </p:nvSpPr>
            <p:spPr>
              <a:xfrm rot="16200000">
                <a:off x="5648825" y="2243647"/>
                <a:ext cx="479471" cy="4131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7" name="右箭头 56"/>
              <p:cNvSpPr/>
              <p:nvPr/>
            </p:nvSpPr>
            <p:spPr>
              <a:xfrm>
                <a:off x="7324102" y="3465571"/>
                <a:ext cx="479471" cy="4131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8" name="右箭头 57"/>
              <p:cNvSpPr/>
              <p:nvPr/>
            </p:nvSpPr>
            <p:spPr>
              <a:xfrm rot="13964150">
                <a:off x="4611441" y="2561618"/>
                <a:ext cx="479471" cy="4131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59" name="右箭头 58"/>
              <p:cNvSpPr/>
              <p:nvPr/>
            </p:nvSpPr>
            <p:spPr>
              <a:xfrm rot="18529762">
                <a:off x="6731776" y="2571800"/>
                <a:ext cx="479471" cy="4131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0" name="右箭头 59"/>
              <p:cNvSpPr/>
              <p:nvPr/>
            </p:nvSpPr>
            <p:spPr>
              <a:xfrm rot="5400000">
                <a:off x="5636845" y="4846295"/>
                <a:ext cx="479471" cy="4131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1" name="右箭头 60"/>
              <p:cNvSpPr/>
              <p:nvPr/>
            </p:nvSpPr>
            <p:spPr>
              <a:xfrm rot="6942625">
                <a:off x="4883735" y="4713039"/>
                <a:ext cx="479471" cy="4131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2" name="右箭头 61"/>
              <p:cNvSpPr/>
              <p:nvPr/>
            </p:nvSpPr>
            <p:spPr>
              <a:xfrm rot="3182789">
                <a:off x="6505480" y="4682607"/>
                <a:ext cx="479471" cy="4131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3" name="右箭头 62"/>
              <p:cNvSpPr/>
              <p:nvPr/>
            </p:nvSpPr>
            <p:spPr>
              <a:xfrm rot="8411398">
                <a:off x="4196153" y="4274964"/>
                <a:ext cx="479471" cy="4131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4" name="右箭头 63"/>
              <p:cNvSpPr/>
              <p:nvPr/>
            </p:nvSpPr>
            <p:spPr>
              <a:xfrm rot="1720406">
                <a:off x="7144850" y="4234119"/>
                <a:ext cx="479471" cy="4131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65" name="右箭头 64"/>
              <p:cNvSpPr/>
              <p:nvPr/>
            </p:nvSpPr>
            <p:spPr>
              <a:xfrm rot="10800000">
                <a:off x="3992573" y="3467189"/>
                <a:ext cx="479471" cy="41319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grpSp>
      </p:grpSp>
      <p:cxnSp>
        <p:nvCxnSpPr>
          <p:cNvPr id="68" name="直接连接符 67"/>
          <p:cNvCxnSpPr/>
          <p:nvPr/>
        </p:nvCxnSpPr>
        <p:spPr>
          <a:xfrm>
            <a:off x="6877789" y="296215"/>
            <a:ext cx="17779" cy="5988676"/>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9" name="文本框 68"/>
          <p:cNvSpPr txBox="1"/>
          <p:nvPr/>
        </p:nvSpPr>
        <p:spPr>
          <a:xfrm>
            <a:off x="7167666" y="2343662"/>
            <a:ext cx="1415772" cy="461665"/>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数据中心</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396249" y="3558739"/>
            <a:ext cx="6795751" cy="202856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dirty="0" smtClean="0">
                <a:latin typeface="微软雅黑" panose="020B0503020204020204" pitchFamily="34" charset="-122"/>
                <a:ea typeface="微软雅黑" panose="020B0503020204020204" pitchFamily="34" charset="-122"/>
                <a:cs typeface="宋体" panose="02010600030101010101" pitchFamily="2" charset="-122"/>
              </a:rPr>
              <a:t>所有</a:t>
            </a:r>
            <a:r>
              <a:rPr lang="zh-CN" altLang="en-US" dirty="0">
                <a:latin typeface="微软雅黑" panose="020B0503020204020204" pitchFamily="34" charset="-122"/>
                <a:ea typeface="微软雅黑" panose="020B0503020204020204" pitchFamily="34" charset="-122"/>
                <a:cs typeface="宋体" panose="02010600030101010101" pitchFamily="2" charset="-122"/>
              </a:rPr>
              <a:t>功能数据在后台一目了然，支持查询与导出。数据包括：</a:t>
            </a:r>
            <a:r>
              <a:rPr lang="zh-CN" altLang="en-US" sz="1600" dirty="0">
                <a:latin typeface="微软雅黑" panose="020B0503020204020204" pitchFamily="34" charset="-122"/>
                <a:ea typeface="微软雅黑" panose="020B0503020204020204" pitchFamily="34" charset="-122"/>
                <a:cs typeface="宋体" panose="02010600030101010101" pitchFamily="2" charset="-122"/>
              </a:rPr>
              <a:t>营业概况、收款数据、优惠券、会员卡营销数据（核销、派发数据）、</a:t>
            </a:r>
            <a:r>
              <a:rPr lang="en-US" altLang="zh-CN" sz="1600" dirty="0">
                <a:latin typeface="微软雅黑" panose="020B0503020204020204" pitchFamily="34" charset="-122"/>
                <a:ea typeface="微软雅黑" panose="020B0503020204020204" pitchFamily="34" charset="-122"/>
                <a:cs typeface="宋体" panose="02010600030101010101" pitchFamily="2" charset="-122"/>
              </a:rPr>
              <a:t>CRM</a:t>
            </a:r>
            <a:r>
              <a:rPr lang="zh-CN" altLang="en-US" sz="1600" dirty="0">
                <a:latin typeface="微软雅黑" panose="020B0503020204020204" pitchFamily="34" charset="-122"/>
                <a:ea typeface="微软雅黑" panose="020B0503020204020204" pitchFamily="34" charset="-122"/>
                <a:cs typeface="宋体" panose="02010600030101010101" pitchFamily="2" charset="-122"/>
              </a:rPr>
              <a:t>会员数据、订单数据、外卖数据、团购数据、游戏营销数据</a:t>
            </a:r>
            <a:r>
              <a:rPr lang="en-US" altLang="zh-CN" sz="1600" dirty="0" smtClean="0">
                <a:latin typeface="微软雅黑" panose="020B0503020204020204" pitchFamily="34" charset="-122"/>
                <a:ea typeface="微软雅黑" panose="020B0503020204020204" pitchFamily="34" charset="-122"/>
                <a:cs typeface="宋体" panose="02010600030101010101" pitchFamily="2" charset="-122"/>
              </a:rPr>
              <a:t>……</a:t>
            </a:r>
            <a:endParaRPr lang="en-US" altLang="zh-CN" sz="1600" dirty="0">
              <a:highlight>
                <a:srgbClr val="FFFFFF"/>
              </a:highligh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Arial" panose="020B0604020202020204" pitchFamily="34" charset="0"/>
              <a:buChar char="•"/>
            </a:pPr>
            <a:r>
              <a:rPr lang="zh-CN" altLang="en-US" dirty="0" smtClean="0">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为</a:t>
            </a:r>
            <a:r>
              <a:rPr lang="zh-CN" altLang="en-US" dirty="0">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商户提供经营统计、消费分析及用户画像，以及回头率和回头客分析等，并制定相应的营销解决方案。</a:t>
            </a:r>
            <a:endParaRPr lang="zh-CN" altLang="en-US"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数据中心</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功能优点</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4" name="矩形 3"/>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矩形 4"/>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68415" y="1508235"/>
            <a:ext cx="2144757" cy="1478805"/>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2"/>
          <a:stretch>
            <a:fillRect/>
          </a:stretch>
        </p:blipFill>
        <p:spPr>
          <a:xfrm>
            <a:off x="2813227" y="1482929"/>
            <a:ext cx="2195260" cy="1504111"/>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3"/>
          <a:stretch>
            <a:fillRect/>
          </a:stretch>
        </p:blipFill>
        <p:spPr>
          <a:xfrm>
            <a:off x="228815" y="3558739"/>
            <a:ext cx="2144757" cy="1603259"/>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4"/>
          <a:stretch>
            <a:fillRect/>
          </a:stretch>
        </p:blipFill>
        <p:spPr>
          <a:xfrm>
            <a:off x="5614395" y="1053465"/>
            <a:ext cx="5562600" cy="193357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5"/>
          <a:stretch>
            <a:fillRect/>
          </a:stretch>
        </p:blipFill>
        <p:spPr>
          <a:xfrm>
            <a:off x="2813227" y="3558739"/>
            <a:ext cx="2195260" cy="1605489"/>
          </a:xfrm>
          <a:prstGeom prst="rect">
            <a:avLst/>
          </a:prstGeom>
          <a:ln>
            <a:noFill/>
          </a:ln>
          <a:effectLst>
            <a:outerShdw blurRad="292100" dist="139700" dir="2700000" algn="tl" rotWithShape="0">
              <a:srgbClr val="333333">
                <a:alpha val="65000"/>
              </a:srgbClr>
            </a:outerShdw>
          </a:effectLst>
        </p:spPr>
      </p:pic>
      <p:sp>
        <p:nvSpPr>
          <p:cNvPr id="12" name="圆角矩形 11"/>
          <p:cNvSpPr/>
          <p:nvPr/>
        </p:nvSpPr>
        <p:spPr>
          <a:xfrm>
            <a:off x="5267458" y="3513807"/>
            <a:ext cx="6761410" cy="2191533"/>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1000" b="-1000"/>
          </a:stretch>
        </a:blipFill>
        <a:effectLst/>
      </p:bgPr>
    </p:bg>
    <p:spTree>
      <p:nvGrpSpPr>
        <p:cNvPr id="1" name=""/>
        <p:cNvGrpSpPr/>
        <p:nvPr/>
      </p:nvGrpSpPr>
      <p:grpSpPr>
        <a:xfrm>
          <a:off x="0" y="0"/>
          <a:ext cx="0" cy="0"/>
          <a:chOff x="0" y="0"/>
          <a:chExt cx="0" cy="0"/>
        </a:xfrm>
      </p:grpSpPr>
      <p:sp>
        <p:nvSpPr>
          <p:cNvPr id="16" name="矩形 15"/>
          <p:cNvSpPr/>
          <p:nvPr/>
        </p:nvSpPr>
        <p:spPr>
          <a:xfrm>
            <a:off x="0" y="79227"/>
            <a:ext cx="12192000" cy="6414868"/>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514362" y="207049"/>
            <a:ext cx="2326278" cy="646331"/>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数据中心</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600" b="1" dirty="0">
              <a:solidFill>
                <a:srgbClr val="00B0F0"/>
              </a:solidFill>
              <a:latin typeface="微软雅黑" panose="020B0503020204020204" pitchFamily="34" charset="-122"/>
              <a:ea typeface="微软雅黑" panose="020B0503020204020204" pitchFamily="34" charset="-122"/>
            </a:endParaRPr>
          </a:p>
          <a:p>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69286" y="1714787"/>
            <a:ext cx="10237563" cy="1200329"/>
          </a:xfrm>
          <a:prstGeom prst="rect">
            <a:avLst/>
          </a:prstGeom>
        </p:spPr>
        <p:txBody>
          <a:bodyPr wrap="square">
            <a:spAutoFit/>
          </a:bodyPr>
          <a:lstStyle/>
          <a:p>
            <a:pPr lvl="1" algn="just">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某小区旁边建了一个大型的商场，商场主要针对的消费者就是小区的。于是想针对小区的人群进行数据分析，以便更好地做营销活动。方法基本就是通过服务员挨家挨户地做问卷调查或在消费者购物后直接让他们填写。可发现方法特别不明显，顾客不是不愿意填写就是没有怎么认真填写，得出来的数据不具真实性。</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3405" y="3793762"/>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873405" y="1199259"/>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9" name="等腰三角形 8"/>
          <p:cNvSpPr/>
          <p:nvPr/>
        </p:nvSpPr>
        <p:spPr>
          <a:xfrm rot="5400000">
            <a:off x="1002599" y="3025190"/>
            <a:ext cx="231818" cy="202150"/>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219582" y="2868470"/>
            <a:ext cx="10058018" cy="418191"/>
          </a:xfrm>
          <a:prstGeom prst="rect">
            <a:avLst/>
          </a:prstGeom>
        </p:spPr>
        <p:txBody>
          <a:bodyPr wrap="square">
            <a:spAutoFit/>
          </a:bodyPr>
          <a:lstStyle/>
          <a:p>
            <a:pPr marL="0" lvl="1">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掌贝的所有数据统一到后台，可以对每一笔数据进行查询导出，更好地精准营销。</a:t>
            </a:r>
            <a:endParaRPr lang="en-US" altLang="zh-CN" sz="1600" dirty="0" smtClean="0">
              <a:solidFill>
                <a:schemeClr val="accent2"/>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59935" y="3534553"/>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73405" y="4311037"/>
            <a:ext cx="10404195" cy="787523"/>
          </a:xfrm>
          <a:prstGeom prst="rect">
            <a:avLst/>
          </a:prstGeom>
        </p:spPr>
        <p:txBody>
          <a:bodyPr wrap="square">
            <a:spAutoFit/>
          </a:bodyPr>
          <a:lstStyle/>
          <a:p>
            <a:pPr>
              <a:lnSpc>
                <a:spcPct val="150000"/>
              </a:lnSpc>
            </a:pPr>
            <a:r>
              <a:rPr lang="zh-CN" altLang="en-US" sz="1600" dirty="0" smtClean="0">
                <a:solidFill>
                  <a:schemeClr val="bg1"/>
                </a:solidFill>
                <a:latin typeface="微软雅黑" panose="020B0503020204020204" pitchFamily="34" charset="-122"/>
                <a:ea typeface="微软雅黑" panose="020B0503020204020204" pitchFamily="34" charset="-122"/>
              </a:rPr>
              <a:t>某连锁超市，为了能跟上时代的潮流，于是购买了不同的互联网产品，包括收银系统，会员系统，卡券系统等等。所有的系统都有属于自己的后台，导致商家在查询后台资料的时候，需要到不同平台的后台查询，特别的麻烦。</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a:off x="985236" y="5268695"/>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84857" y="5094612"/>
            <a:ext cx="6096000" cy="418191"/>
          </a:xfrm>
          <a:prstGeom prst="rect">
            <a:avLst/>
          </a:prstGeom>
        </p:spPr>
        <p:txBody>
          <a:bodyPr>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a:t>
            </a:r>
            <a:r>
              <a:rPr lang="zh-CN" altLang="en-US" sz="1600" dirty="0" smtClean="0">
                <a:solidFill>
                  <a:schemeClr val="accent2"/>
                </a:solidFill>
                <a:latin typeface="微软雅黑" panose="020B0503020204020204" pitchFamily="34" charset="-122"/>
                <a:ea typeface="微软雅黑" panose="020B0503020204020204" pitchFamily="34" charset="-122"/>
              </a:rPr>
              <a:t>贝融合收银，会员，卡券所有数据到一个后台，统一管理。</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6654165" y="1920875"/>
            <a:ext cx="5362575" cy="3383280"/>
          </a:xfrm>
          <a:prstGeom prst="rect">
            <a:avLst/>
          </a:prstGeom>
        </p:spPr>
      </p:pic>
      <p:sp>
        <p:nvSpPr>
          <p:cNvPr id="8" name="文本框 7"/>
          <p:cNvSpPr txBox="1"/>
          <p:nvPr/>
        </p:nvSpPr>
        <p:spPr>
          <a:xfrm>
            <a:off x="527685" y="1920875"/>
            <a:ext cx="5964555" cy="3383280"/>
          </a:xfrm>
          <a:prstGeom prst="rect">
            <a:avLst/>
          </a:prstGeom>
          <a:noFill/>
          <a:ln>
            <a:solidFill>
              <a:srgbClr val="0C7FE9"/>
            </a:solidFill>
          </a:ln>
        </p:spPr>
        <p:txBody>
          <a:bodyPr wrap="square" rtlCol="0" anchor="t">
            <a:spAutoFit/>
          </a:bodyPr>
          <a:lstStyle/>
          <a:p>
            <a:pPr>
              <a:lnSpc>
                <a:spcPct val="150000"/>
              </a:lnSpc>
            </a:pPr>
            <a:r>
              <a:rPr lang="zh-CN" altLang="en-US" b="1">
                <a:solidFill>
                  <a:schemeClr val="tx1"/>
                </a:solidFill>
                <a:latin typeface="微软雅黑" panose="020B0503020204020204" pitchFamily="34" charset="-122"/>
                <a:ea typeface="微软雅黑" panose="020B0503020204020204" pitchFamily="34" charset="-122"/>
              </a:rPr>
              <a:t>智能CRM</a:t>
            </a:r>
            <a:r>
              <a:rPr lang="zh-CN" altLang="en-US">
                <a:solidFill>
                  <a:schemeClr val="tx1"/>
                </a:solidFill>
                <a:latin typeface="微软雅黑" panose="020B0503020204020204" pitchFamily="34" charset="-122"/>
                <a:ea typeface="微软雅黑" panose="020B0503020204020204" pitchFamily="34" charset="-122"/>
              </a:rPr>
              <a:t>（Customer Relationship Management），即</a:t>
            </a:r>
            <a:r>
              <a:rPr lang="zh-CN" altLang="en-US" b="1">
                <a:solidFill>
                  <a:schemeClr val="tx1"/>
                </a:solidFill>
                <a:latin typeface="微软雅黑" panose="020B0503020204020204" pitchFamily="34" charset="-122"/>
                <a:ea typeface="微软雅黑" panose="020B0503020204020204" pitchFamily="34" charset="-122"/>
              </a:rPr>
              <a:t>智能型客户关系管理系统</a:t>
            </a:r>
            <a:r>
              <a:rPr lang="zh-CN" altLang="en-US">
                <a:solidFill>
                  <a:schemeClr val="tx1"/>
                </a:solidFill>
                <a:latin typeface="微软雅黑" panose="020B0503020204020204" pitchFamily="34" charset="-122"/>
                <a:ea typeface="微软雅黑" panose="020B0503020204020204" pitchFamily="34" charset="-122"/>
              </a:rPr>
              <a:t>。不同于传统的客户关系管理模式，其强大的智能CRM功能能帮助B端商户完成从</a:t>
            </a:r>
            <a:r>
              <a:rPr lang="zh-CN" altLang="en-US" b="1">
                <a:solidFill>
                  <a:schemeClr val="tx1"/>
                </a:solidFill>
                <a:latin typeface="微软雅黑" panose="020B0503020204020204" pitchFamily="34" charset="-122"/>
                <a:ea typeface="微软雅黑" panose="020B0503020204020204" pitchFamily="34" charset="-122"/>
              </a:rPr>
              <a:t>前期客户信息收集、中期客户数据信息整合分析、后期精准活动营销的完整经营管理环节</a:t>
            </a:r>
            <a:r>
              <a:rPr lang="zh-CN" altLang="en-US">
                <a:solidFill>
                  <a:schemeClr val="tx1"/>
                </a:solidFill>
                <a:latin typeface="微软雅黑" panose="020B0503020204020204" pitchFamily="34" charset="-122"/>
                <a:ea typeface="微软雅黑" panose="020B0503020204020204" pitchFamily="34" charset="-122"/>
              </a:rPr>
              <a:t>。通过掌贝智能CRM，商户可以获取每一个在掌贝系统关联平台进行支付的客户信息，在客户信息的基础上，智能CRM为商家提供了消费数据统计、客户分类管理、精准活动营销等强大功能。</a:t>
            </a: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14362" y="207049"/>
            <a:ext cx="1524000" cy="483235"/>
          </a:xfrm>
          <a:prstGeom prst="rect">
            <a:avLst/>
          </a:prstGeom>
          <a:noFill/>
        </p:spPr>
        <p:txBody>
          <a:bodyPr wrap="none" rtlCol="0">
            <a:spAutoFit/>
          </a:bodyPr>
          <a:lstStyle/>
          <a:p>
            <a:pPr algn="l"/>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rcRect b="5112"/>
          <a:stretch>
            <a:fillRect/>
          </a:stretch>
        </p:blipFill>
        <p:spPr>
          <a:xfrm>
            <a:off x="347980" y="1402715"/>
            <a:ext cx="6713220" cy="4486275"/>
          </a:xfrm>
          <a:prstGeom prst="rect">
            <a:avLst/>
          </a:prstGeom>
          <a:ln>
            <a:noFill/>
          </a:ln>
          <a:effectLst>
            <a:outerShdw blurRad="190500" algn="tl" rotWithShape="0">
              <a:srgbClr val="000000">
                <a:alpha val="70000"/>
              </a:srgbClr>
            </a:outerShdw>
          </a:effectLst>
        </p:spPr>
      </p:pic>
      <p:sp>
        <p:nvSpPr>
          <p:cNvPr id="13" name="剪去单角的矩形 12"/>
          <p:cNvSpPr/>
          <p:nvPr/>
        </p:nvSpPr>
        <p:spPr>
          <a:xfrm flipH="1">
            <a:off x="7418493" y="2001520"/>
            <a:ext cx="3677920" cy="630767"/>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zh-CN" altLang="en-US" sz="1600" b="1" dirty="0">
              <a:solidFill>
                <a:srgbClr val="0C7FE9"/>
              </a:solidFill>
              <a:latin typeface="微软雅黑" panose="020B0503020204020204" pitchFamily="34" charset="-122"/>
              <a:ea typeface="微软雅黑" panose="020B0503020204020204" pitchFamily="34" charset="-122"/>
            </a:endParaRPr>
          </a:p>
        </p:txBody>
      </p:sp>
      <p:sp>
        <p:nvSpPr>
          <p:cNvPr id="15" name="TextBox 87"/>
          <p:cNvSpPr txBox="1"/>
          <p:nvPr/>
        </p:nvSpPr>
        <p:spPr>
          <a:xfrm>
            <a:off x="7532793" y="2118360"/>
            <a:ext cx="3257127" cy="383540"/>
          </a:xfrm>
          <a:prstGeom prst="rect">
            <a:avLst/>
          </a:prstGeom>
          <a:noFill/>
        </p:spPr>
        <p:txBody>
          <a:bodyPr wrap="square" rtlCol="0">
            <a:spAutoFit/>
          </a:bodyPr>
          <a:lstStyle/>
          <a:p>
            <a:pPr>
              <a:lnSpc>
                <a:spcPct val="120000"/>
              </a:lnSpc>
            </a:pPr>
            <a:r>
              <a:rPr lang="en-US" altLang="zh-CN" sz="1600" b="1" dirty="0" smtClean="0">
                <a:solidFill>
                  <a:srgbClr val="0C7FE9"/>
                </a:solidFill>
                <a:latin typeface="微软雅黑" panose="020B0503020204020204" pitchFamily="34" charset="-122"/>
                <a:ea typeface="微软雅黑" panose="020B0503020204020204" pitchFamily="34" charset="-122"/>
              </a:rPr>
              <a:t>Step1</a:t>
            </a:r>
            <a:r>
              <a:rPr lang="zh-CN" altLang="en-US" sz="1600" b="1" dirty="0" smtClean="0">
                <a:solidFill>
                  <a:srgbClr val="0C7FE9"/>
                </a:solidFill>
                <a:latin typeface="微软雅黑" panose="020B0503020204020204" pitchFamily="34" charset="-122"/>
                <a:ea typeface="微软雅黑" panose="020B0503020204020204" pitchFamily="34" charset="-122"/>
              </a:rPr>
              <a:t>：进行数据统计和分析</a:t>
            </a:r>
            <a:endParaRPr lang="zh-CN" altLang="en-US" sz="1600" b="1" dirty="0" smtClean="0">
              <a:solidFill>
                <a:srgbClr val="0C7FE9"/>
              </a:solidFill>
              <a:latin typeface="微软雅黑" panose="020B0503020204020204" pitchFamily="34" charset="-122"/>
              <a:ea typeface="微软雅黑" panose="020B0503020204020204" pitchFamily="34" charset="-122"/>
            </a:endParaRPr>
          </a:p>
        </p:txBody>
      </p:sp>
      <p:sp>
        <p:nvSpPr>
          <p:cNvPr id="4" name="剪去单角的矩形 3"/>
          <p:cNvSpPr/>
          <p:nvPr/>
        </p:nvSpPr>
        <p:spPr>
          <a:xfrm flipH="1">
            <a:off x="7415107" y="2840567"/>
            <a:ext cx="3677920" cy="630767"/>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zh-CN" altLang="en-US" sz="1600" b="1" dirty="0">
              <a:solidFill>
                <a:srgbClr val="0C7FE9"/>
              </a:solidFill>
              <a:latin typeface="微软雅黑" panose="020B0503020204020204" pitchFamily="34" charset="-122"/>
              <a:ea typeface="微软雅黑" panose="020B0503020204020204" pitchFamily="34" charset="-122"/>
            </a:endParaRPr>
          </a:p>
        </p:txBody>
      </p:sp>
      <p:sp>
        <p:nvSpPr>
          <p:cNvPr id="6" name="TextBox 87"/>
          <p:cNvSpPr txBox="1"/>
          <p:nvPr/>
        </p:nvSpPr>
        <p:spPr>
          <a:xfrm>
            <a:off x="7529407" y="2957407"/>
            <a:ext cx="3257127" cy="383540"/>
          </a:xfrm>
          <a:prstGeom prst="rect">
            <a:avLst/>
          </a:prstGeom>
          <a:noFill/>
        </p:spPr>
        <p:txBody>
          <a:bodyPr wrap="square" rtlCol="0">
            <a:spAutoFit/>
          </a:bodyPr>
          <a:lstStyle/>
          <a:p>
            <a:pPr>
              <a:lnSpc>
                <a:spcPct val="120000"/>
              </a:lnSpc>
            </a:pPr>
            <a:r>
              <a:rPr lang="en-US" altLang="zh-CN" sz="1600" b="1" dirty="0" smtClean="0">
                <a:solidFill>
                  <a:srgbClr val="0C7FE9"/>
                </a:solidFill>
                <a:latin typeface="微软雅黑" panose="020B0503020204020204" pitchFamily="34" charset="-122"/>
                <a:ea typeface="微软雅黑" panose="020B0503020204020204" pitchFamily="34" charset="-122"/>
              </a:rPr>
              <a:t>Step2</a:t>
            </a:r>
            <a:r>
              <a:rPr lang="zh-CN" altLang="en-US" sz="1600" b="1" dirty="0" smtClean="0">
                <a:solidFill>
                  <a:srgbClr val="0C7FE9"/>
                </a:solidFill>
                <a:latin typeface="微软雅黑" panose="020B0503020204020204" pitchFamily="34" charset="-122"/>
                <a:ea typeface="微软雅黑" panose="020B0503020204020204" pitchFamily="34" charset="-122"/>
              </a:rPr>
              <a:t>：依据结果进行经营决策</a:t>
            </a:r>
            <a:endParaRPr lang="zh-CN" altLang="en-US" sz="1600" b="1" dirty="0" smtClean="0">
              <a:solidFill>
                <a:srgbClr val="0C7FE9"/>
              </a:solidFill>
              <a:latin typeface="微软雅黑" panose="020B0503020204020204" pitchFamily="34" charset="-122"/>
              <a:ea typeface="微软雅黑" panose="020B0503020204020204" pitchFamily="34" charset="-122"/>
            </a:endParaRPr>
          </a:p>
        </p:txBody>
      </p:sp>
      <p:sp>
        <p:nvSpPr>
          <p:cNvPr id="7" name="剪去单角的矩形 6"/>
          <p:cNvSpPr/>
          <p:nvPr/>
        </p:nvSpPr>
        <p:spPr>
          <a:xfrm flipH="1">
            <a:off x="7411720" y="3679613"/>
            <a:ext cx="3677920" cy="630767"/>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zh-CN" altLang="en-US" sz="1600" b="1" dirty="0">
              <a:solidFill>
                <a:srgbClr val="0C7FE9"/>
              </a:solidFill>
              <a:latin typeface="微软雅黑" panose="020B0503020204020204" pitchFamily="34" charset="-122"/>
              <a:ea typeface="微软雅黑" panose="020B0503020204020204" pitchFamily="34" charset="-122"/>
            </a:endParaRPr>
          </a:p>
        </p:txBody>
      </p:sp>
      <p:sp>
        <p:nvSpPr>
          <p:cNvPr id="8" name="TextBox 87"/>
          <p:cNvSpPr txBox="1"/>
          <p:nvPr/>
        </p:nvSpPr>
        <p:spPr>
          <a:xfrm>
            <a:off x="7526020" y="3796453"/>
            <a:ext cx="3257127" cy="383540"/>
          </a:xfrm>
          <a:prstGeom prst="rect">
            <a:avLst/>
          </a:prstGeom>
          <a:noFill/>
        </p:spPr>
        <p:txBody>
          <a:bodyPr wrap="square" rtlCol="0">
            <a:spAutoFit/>
          </a:bodyPr>
          <a:lstStyle/>
          <a:p>
            <a:pPr>
              <a:lnSpc>
                <a:spcPct val="120000"/>
              </a:lnSpc>
            </a:pPr>
            <a:r>
              <a:rPr lang="en-US" altLang="zh-CN" sz="1600" b="1" dirty="0" smtClean="0">
                <a:solidFill>
                  <a:srgbClr val="0C7FE9"/>
                </a:solidFill>
                <a:latin typeface="微软雅黑" panose="020B0503020204020204" pitchFamily="34" charset="-122"/>
                <a:ea typeface="微软雅黑" panose="020B0503020204020204" pitchFamily="34" charset="-122"/>
              </a:rPr>
              <a:t>Step3</a:t>
            </a:r>
            <a:r>
              <a:rPr lang="zh-CN" altLang="en-US" sz="1600" b="1" dirty="0" smtClean="0">
                <a:solidFill>
                  <a:srgbClr val="0C7FE9"/>
                </a:solidFill>
                <a:latin typeface="微软雅黑" panose="020B0503020204020204" pitchFamily="34" charset="-122"/>
                <a:ea typeface="微软雅黑" panose="020B0503020204020204" pitchFamily="34" charset="-122"/>
              </a:rPr>
              <a:t>：依据决策开始营销策划</a:t>
            </a:r>
            <a:endParaRPr lang="zh-CN" altLang="en-US" sz="1600" b="1" dirty="0" smtClean="0">
              <a:solidFill>
                <a:srgbClr val="0C7FE9"/>
              </a:solidFill>
              <a:latin typeface="微软雅黑" panose="020B0503020204020204" pitchFamily="34" charset="-122"/>
              <a:ea typeface="微软雅黑" panose="020B0503020204020204" pitchFamily="34" charset="-122"/>
            </a:endParaRPr>
          </a:p>
        </p:txBody>
      </p:sp>
      <p:sp>
        <p:nvSpPr>
          <p:cNvPr id="9" name="剪去单角的矩形 8"/>
          <p:cNvSpPr/>
          <p:nvPr/>
        </p:nvSpPr>
        <p:spPr>
          <a:xfrm flipH="1">
            <a:off x="7417647" y="4518660"/>
            <a:ext cx="3677920" cy="630767"/>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zh-CN" altLang="en-US" sz="1600" b="1" dirty="0">
              <a:solidFill>
                <a:srgbClr val="0C7FE9"/>
              </a:solidFill>
              <a:latin typeface="微软雅黑" panose="020B0503020204020204" pitchFamily="34" charset="-122"/>
              <a:ea typeface="微软雅黑" panose="020B0503020204020204" pitchFamily="34" charset="-122"/>
            </a:endParaRPr>
          </a:p>
        </p:txBody>
      </p:sp>
      <p:sp>
        <p:nvSpPr>
          <p:cNvPr id="10" name="TextBox 87"/>
          <p:cNvSpPr txBox="1"/>
          <p:nvPr/>
        </p:nvSpPr>
        <p:spPr>
          <a:xfrm>
            <a:off x="7531947" y="4635500"/>
            <a:ext cx="3257127" cy="383540"/>
          </a:xfrm>
          <a:prstGeom prst="rect">
            <a:avLst/>
          </a:prstGeom>
          <a:noFill/>
        </p:spPr>
        <p:txBody>
          <a:bodyPr wrap="square" rtlCol="0">
            <a:spAutoFit/>
          </a:bodyPr>
          <a:lstStyle/>
          <a:p>
            <a:pPr>
              <a:lnSpc>
                <a:spcPct val="120000"/>
              </a:lnSpc>
            </a:pPr>
            <a:r>
              <a:rPr lang="en-US" altLang="zh-CN" sz="1600" b="1" dirty="0" smtClean="0">
                <a:solidFill>
                  <a:srgbClr val="0C7FE9"/>
                </a:solidFill>
                <a:latin typeface="微软雅黑" panose="020B0503020204020204" pitchFamily="34" charset="-122"/>
                <a:ea typeface="微软雅黑" panose="020B0503020204020204" pitchFamily="34" charset="-122"/>
              </a:rPr>
              <a:t>Step4</a:t>
            </a:r>
            <a:r>
              <a:rPr lang="zh-CN" altLang="en-US" sz="1600" b="1" dirty="0" smtClean="0">
                <a:solidFill>
                  <a:srgbClr val="0C7FE9"/>
                </a:solidFill>
                <a:latin typeface="微软雅黑" panose="020B0503020204020204" pitchFamily="34" charset="-122"/>
                <a:ea typeface="微软雅黑" panose="020B0503020204020204" pitchFamily="34" charset="-122"/>
              </a:rPr>
              <a:t>：按照策划方案执行推广</a:t>
            </a:r>
            <a:endParaRPr lang="zh-CN" altLang="en-US" sz="1600" b="1" dirty="0" smtClean="0">
              <a:solidFill>
                <a:srgbClr val="0C7FE9"/>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22209" y="202028"/>
            <a:ext cx="1537600"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11" name="矩形 10"/>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973805" y="677363"/>
            <a:ext cx="3558988" cy="523220"/>
          </a:xfrm>
          <a:prstGeom prst="rect">
            <a:avLst/>
          </a:prstGeom>
        </p:spPr>
        <p:txBody>
          <a:bodyPr wrap="none">
            <a:spAutoFit/>
          </a:bodyPr>
          <a:lstStyle/>
          <a:p>
            <a:pPr algn="ctr"/>
            <a:r>
              <a:rPr lang="en-US" altLang="zh-CN" sz="2800" b="1" dirty="0" err="1">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传统CRM的使用理论</a:t>
            </a:r>
            <a:endParaRPr lang="en-US" altLang="zh-CN" sz="2800" b="1" dirty="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0"/>
          <p:cNvSpPr txBox="1"/>
          <p:nvPr/>
        </p:nvSpPr>
        <p:spPr>
          <a:xfrm>
            <a:off x="7722861" y="1427173"/>
            <a:ext cx="1856598" cy="379335"/>
          </a:xfrm>
          <a:prstGeom prst="rect">
            <a:avLst/>
          </a:prstGeom>
          <a:noFill/>
        </p:spPr>
        <p:txBody>
          <a:bodyPr wrap="none" rtlCol="0">
            <a:spAutoFit/>
          </a:bodyPr>
          <a:lstStyle/>
          <a:p>
            <a:r>
              <a:rPr lang="zh-CN" altLang="en-US" sz="1865" b="1" dirty="0">
                <a:solidFill>
                  <a:schemeClr val="accent1">
                    <a:lumMod val="75000"/>
                  </a:schemeClr>
                </a:solidFill>
                <a:latin typeface="微软雅黑" panose="020B0503020204020204" pitchFamily="34" charset="-122"/>
                <a:ea typeface="微软雅黑" panose="020B0503020204020204" pitchFamily="34" charset="-122"/>
              </a:rPr>
              <a:t>无数据分析手段</a:t>
            </a:r>
            <a:endParaRPr lang="zh-CN" altLang="en-US" sz="1865"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9" name="剪去单角的矩形 8"/>
          <p:cNvSpPr/>
          <p:nvPr/>
        </p:nvSpPr>
        <p:spPr>
          <a:xfrm flipH="1">
            <a:off x="6377683" y="1427173"/>
            <a:ext cx="4230819" cy="1136908"/>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TextBox 82"/>
          <p:cNvSpPr txBox="1"/>
          <p:nvPr/>
        </p:nvSpPr>
        <p:spPr>
          <a:xfrm>
            <a:off x="6480044" y="1808176"/>
            <a:ext cx="3952464" cy="628650"/>
          </a:xfrm>
          <a:prstGeom prst="rect">
            <a:avLst/>
          </a:prstGeom>
          <a:noFill/>
        </p:spPr>
        <p:txBody>
          <a:bodyPr wrap="square" rtlCol="0">
            <a:spAutoFit/>
          </a:bodyPr>
          <a:lstStyle/>
          <a:p>
            <a:pPr>
              <a:lnSpc>
                <a:spcPct val="120000"/>
              </a:lnSpc>
            </a:pPr>
            <a:r>
              <a:rPr lang="en-US" altLang="zh-CN" sz="1465" dirty="0" smtClean="0">
                <a:solidFill>
                  <a:srgbClr val="0C7FE9"/>
                </a:solidFill>
                <a:latin typeface="微软雅黑" panose="020B0503020204020204" pitchFamily="34" charset="-122"/>
                <a:ea typeface="微软雅黑" panose="020B0503020204020204" pitchFamily="34" charset="-122"/>
              </a:rPr>
              <a:t>   </a:t>
            </a:r>
            <a:r>
              <a:rPr lang="zh-CN" sz="1465" dirty="0" smtClean="0">
                <a:solidFill>
                  <a:srgbClr val="0C7FE9"/>
                </a:solidFill>
                <a:latin typeface="微软雅黑" panose="020B0503020204020204" pitchFamily="34" charset="-122"/>
                <a:ea typeface="微软雅黑" panose="020B0503020204020204" pitchFamily="34" charset="-122"/>
              </a:rPr>
              <a:t>对数据处理和数据定义缺乏专业人手和专业知识的支撑，处理手段欠缺。</a:t>
            </a:r>
            <a:endParaRPr lang="zh-CN" sz="1465" dirty="0" smtClean="0">
              <a:solidFill>
                <a:srgbClr val="0C7FE9"/>
              </a:solidFill>
              <a:latin typeface="微软雅黑" panose="020B0503020204020204" pitchFamily="34" charset="-122"/>
              <a:ea typeface="微软雅黑" panose="020B0503020204020204" pitchFamily="34" charset="-122"/>
            </a:endParaRPr>
          </a:p>
        </p:txBody>
      </p:sp>
      <p:sp>
        <p:nvSpPr>
          <p:cNvPr id="12" name="TextBox 84"/>
          <p:cNvSpPr txBox="1"/>
          <p:nvPr/>
        </p:nvSpPr>
        <p:spPr>
          <a:xfrm>
            <a:off x="2248285" y="1427173"/>
            <a:ext cx="2092960" cy="375920"/>
          </a:xfrm>
          <a:prstGeom prst="rect">
            <a:avLst/>
          </a:prstGeom>
          <a:noFill/>
        </p:spPr>
        <p:txBody>
          <a:bodyPr wrap="none" rtlCol="0">
            <a:spAutoFit/>
          </a:bodyPr>
          <a:lstStyle/>
          <a:p>
            <a:r>
              <a:rPr lang="zh-CN" altLang="en-US" sz="1865" b="1" dirty="0" smtClean="0">
                <a:solidFill>
                  <a:schemeClr val="accent1">
                    <a:lumMod val="75000"/>
                  </a:schemeClr>
                </a:solidFill>
                <a:latin typeface="微软雅黑" panose="020B0503020204020204" pitchFamily="34" charset="-122"/>
                <a:ea typeface="微软雅黑" panose="020B0503020204020204" pitchFamily="34" charset="-122"/>
              </a:rPr>
              <a:t>无客户大数据平台</a:t>
            </a:r>
            <a:endParaRPr lang="zh-CN" altLang="en-US" sz="1865" b="1" dirty="0" smtClean="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3" name="剪去单角的矩形 12"/>
          <p:cNvSpPr/>
          <p:nvPr/>
        </p:nvSpPr>
        <p:spPr>
          <a:xfrm flipH="1">
            <a:off x="1199456" y="1427173"/>
            <a:ext cx="4320480" cy="1136908"/>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 name="TextBox 87"/>
          <p:cNvSpPr txBox="1"/>
          <p:nvPr/>
        </p:nvSpPr>
        <p:spPr>
          <a:xfrm>
            <a:off x="1301816" y="1816268"/>
            <a:ext cx="4320481" cy="628650"/>
          </a:xfrm>
          <a:prstGeom prst="rect">
            <a:avLst/>
          </a:prstGeom>
          <a:noFill/>
        </p:spPr>
        <p:txBody>
          <a:bodyPr wrap="square" rtlCol="0">
            <a:spAutoFit/>
          </a:bodyPr>
          <a:lstStyle/>
          <a:p>
            <a:pPr>
              <a:lnSpc>
                <a:spcPct val="120000"/>
              </a:lnSpc>
            </a:pPr>
            <a:r>
              <a:rPr lang="zh-CN" altLang="en-US" sz="1465" dirty="0" smtClean="0">
                <a:solidFill>
                  <a:srgbClr val="0C7FE9"/>
                </a:solidFill>
                <a:latin typeface="微软雅黑" panose="020B0503020204020204" pitchFamily="34" charset="-122"/>
                <a:ea typeface="微软雅黑" panose="020B0503020204020204" pitchFamily="34" charset="-122"/>
              </a:rPr>
              <a:t>  无自身顾客大数据库，也无针对数据开展数字化的精准营销。</a:t>
            </a:r>
            <a:endParaRPr lang="zh-CN" altLang="en-US" sz="1465" dirty="0" smtClean="0">
              <a:solidFill>
                <a:srgbClr val="0C7FE9"/>
              </a:solidFill>
              <a:latin typeface="微软雅黑" panose="020B0503020204020204" pitchFamily="34" charset="-122"/>
              <a:ea typeface="微软雅黑" panose="020B0503020204020204" pitchFamily="34" charset="-122"/>
            </a:endParaRPr>
          </a:p>
        </p:txBody>
      </p:sp>
      <p:sp>
        <p:nvSpPr>
          <p:cNvPr id="28" name="TextBox 92"/>
          <p:cNvSpPr txBox="1"/>
          <p:nvPr/>
        </p:nvSpPr>
        <p:spPr>
          <a:xfrm>
            <a:off x="2278661" y="3248739"/>
            <a:ext cx="2331720" cy="375920"/>
          </a:xfrm>
          <a:prstGeom prst="rect">
            <a:avLst/>
          </a:prstGeom>
          <a:noFill/>
        </p:spPr>
        <p:txBody>
          <a:bodyPr wrap="none" rtlCol="0">
            <a:spAutoFit/>
          </a:bodyPr>
          <a:lstStyle/>
          <a:p>
            <a:r>
              <a:rPr lang="zh-CN" altLang="en-US" sz="1865" b="1" dirty="0">
                <a:solidFill>
                  <a:schemeClr val="accent1">
                    <a:lumMod val="75000"/>
                  </a:schemeClr>
                </a:solidFill>
                <a:latin typeface="微软雅黑" panose="020B0503020204020204" pitchFamily="34" charset="-122"/>
                <a:ea typeface="微软雅黑" panose="020B0503020204020204" pitchFamily="34" charset="-122"/>
              </a:rPr>
              <a:t>客户数据分析不及时</a:t>
            </a:r>
            <a:endParaRPr lang="zh-CN" altLang="en-US" sz="1865"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29" name="剪去单角的矩形 28"/>
          <p:cNvSpPr/>
          <p:nvPr/>
        </p:nvSpPr>
        <p:spPr>
          <a:xfrm flipH="1">
            <a:off x="1199727" y="3247813"/>
            <a:ext cx="4320540" cy="1027853"/>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0" name="TextBox 94"/>
          <p:cNvSpPr txBox="1"/>
          <p:nvPr/>
        </p:nvSpPr>
        <p:spPr>
          <a:xfrm>
            <a:off x="1156257" y="3610684"/>
            <a:ext cx="4260843" cy="628650"/>
          </a:xfrm>
          <a:prstGeom prst="rect">
            <a:avLst/>
          </a:prstGeom>
          <a:noFill/>
        </p:spPr>
        <p:txBody>
          <a:bodyPr wrap="square" rtlCol="0">
            <a:spAutoFit/>
          </a:bodyPr>
          <a:lstStyle/>
          <a:p>
            <a:pPr>
              <a:lnSpc>
                <a:spcPct val="120000"/>
              </a:lnSpc>
            </a:pPr>
            <a:r>
              <a:rPr lang="zh-CN" altLang="en-US" sz="1465" dirty="0" smtClean="0">
                <a:solidFill>
                  <a:srgbClr val="0C7FE9"/>
                </a:solidFill>
                <a:latin typeface="微软雅黑" panose="020B0503020204020204" pitchFamily="34" charset="-122"/>
                <a:ea typeface="微软雅黑" panose="020B0503020204020204" pitchFamily="34" charset="-122"/>
              </a:rPr>
              <a:t>  对数据的感知不及时，需要人手实时分析与跟进， 做不到动态分析，实时分析。</a:t>
            </a:r>
            <a:endParaRPr lang="zh-CN" altLang="en-US" sz="1465" dirty="0" smtClean="0">
              <a:solidFill>
                <a:srgbClr val="0C7FE9"/>
              </a:solidFill>
              <a:latin typeface="微软雅黑" panose="020B0503020204020204" pitchFamily="34" charset="-122"/>
              <a:ea typeface="微软雅黑" panose="020B0503020204020204" pitchFamily="34" charset="-122"/>
            </a:endParaRPr>
          </a:p>
        </p:txBody>
      </p:sp>
      <p:sp>
        <p:nvSpPr>
          <p:cNvPr id="33" name="剪去单角的矩形 32"/>
          <p:cNvSpPr/>
          <p:nvPr/>
        </p:nvSpPr>
        <p:spPr>
          <a:xfrm flipH="1">
            <a:off x="6390856" y="3248739"/>
            <a:ext cx="4217644" cy="1026743"/>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TextBox 92"/>
          <p:cNvSpPr txBox="1"/>
          <p:nvPr/>
        </p:nvSpPr>
        <p:spPr>
          <a:xfrm>
            <a:off x="1778281" y="4967472"/>
            <a:ext cx="3048000" cy="375920"/>
          </a:xfrm>
          <a:prstGeom prst="rect">
            <a:avLst/>
          </a:prstGeom>
          <a:noFill/>
        </p:spPr>
        <p:txBody>
          <a:bodyPr wrap="none" rtlCol="0">
            <a:spAutoFit/>
          </a:bodyPr>
          <a:lstStyle/>
          <a:p>
            <a:r>
              <a:rPr lang="zh-CN" altLang="en-US" sz="1865" b="1" dirty="0" smtClean="0">
                <a:solidFill>
                  <a:schemeClr val="accent1">
                    <a:lumMod val="75000"/>
                  </a:schemeClr>
                </a:solidFill>
                <a:latin typeface="微软雅黑" panose="020B0503020204020204" pitchFamily="34" charset="-122"/>
                <a:ea typeface="微软雅黑" panose="020B0503020204020204" pitchFamily="34" charset="-122"/>
              </a:rPr>
              <a:t>多系统、终端需整合一体化</a:t>
            </a:r>
            <a:endParaRPr lang="zh-CN" altLang="en-US" sz="1865" b="1" dirty="0" smtClean="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剪去单角的矩形 2"/>
          <p:cNvSpPr/>
          <p:nvPr/>
        </p:nvSpPr>
        <p:spPr>
          <a:xfrm flipH="1">
            <a:off x="1177443" y="4948415"/>
            <a:ext cx="4253224" cy="1045800"/>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 name="TextBox 94"/>
          <p:cNvSpPr txBox="1"/>
          <p:nvPr/>
        </p:nvSpPr>
        <p:spPr>
          <a:xfrm>
            <a:off x="1134244" y="5329417"/>
            <a:ext cx="4260843" cy="628650"/>
          </a:xfrm>
          <a:prstGeom prst="rect">
            <a:avLst/>
          </a:prstGeom>
          <a:noFill/>
        </p:spPr>
        <p:txBody>
          <a:bodyPr wrap="square" rtlCol="0">
            <a:spAutoFit/>
          </a:bodyPr>
          <a:lstStyle/>
          <a:p>
            <a:pPr>
              <a:lnSpc>
                <a:spcPct val="120000"/>
              </a:lnSpc>
            </a:pPr>
            <a:r>
              <a:rPr lang="zh-CN" altLang="en-US" sz="1465" dirty="0" smtClean="0">
                <a:solidFill>
                  <a:srgbClr val="0C7FE9"/>
                </a:solidFill>
                <a:latin typeface="微软雅黑" panose="020B0503020204020204" pitchFamily="34" charset="-122"/>
                <a:ea typeface="微软雅黑" panose="020B0503020204020204" pitchFamily="34" charset="-122"/>
              </a:rPr>
              <a:t>  传统</a:t>
            </a:r>
            <a:r>
              <a:rPr lang="en-US" altLang="zh-CN" sz="1465" dirty="0" smtClean="0">
                <a:solidFill>
                  <a:srgbClr val="0C7FE9"/>
                </a:solidFill>
                <a:latin typeface="微软雅黑" panose="020B0503020204020204" pitchFamily="34" charset="-122"/>
                <a:ea typeface="微软雅黑" panose="020B0503020204020204" pitchFamily="34" charset="-122"/>
              </a:rPr>
              <a:t>CRM</a:t>
            </a:r>
            <a:r>
              <a:rPr lang="zh-CN" altLang="en-US" sz="1465" dirty="0" smtClean="0">
                <a:solidFill>
                  <a:srgbClr val="0C7FE9"/>
                </a:solidFill>
                <a:latin typeface="微软雅黑" panose="020B0503020204020204" pitchFamily="34" charset="-122"/>
                <a:ea typeface="微软雅黑" panose="020B0503020204020204" pitchFamily="34" charset="-122"/>
              </a:rPr>
              <a:t>与</a:t>
            </a:r>
            <a:r>
              <a:rPr lang="en-US" altLang="zh-CN" sz="1465" dirty="0" smtClean="0">
                <a:solidFill>
                  <a:srgbClr val="0C7FE9"/>
                </a:solidFill>
                <a:latin typeface="微软雅黑" panose="020B0503020204020204" pitchFamily="34" charset="-122"/>
                <a:ea typeface="微软雅黑" panose="020B0503020204020204" pitchFamily="34" charset="-122"/>
              </a:rPr>
              <a:t>POS</a:t>
            </a:r>
            <a:r>
              <a:rPr lang="zh-CN" altLang="en-US" sz="1465" dirty="0" smtClean="0">
                <a:solidFill>
                  <a:srgbClr val="0C7FE9"/>
                </a:solidFill>
                <a:latin typeface="微软雅黑" panose="020B0503020204020204" pitchFamily="34" charset="-122"/>
                <a:ea typeface="微软雅黑" panose="020B0503020204020204" pitchFamily="34" charset="-122"/>
              </a:rPr>
              <a:t>终端，团购、外卖等终端分散，无法统一维护。</a:t>
            </a:r>
            <a:endParaRPr lang="zh-CN" altLang="en-US" sz="1465" dirty="0" smtClean="0">
              <a:solidFill>
                <a:srgbClr val="0C7FE9"/>
              </a:solidFill>
              <a:latin typeface="微软雅黑" panose="020B0503020204020204" pitchFamily="34" charset="-122"/>
              <a:ea typeface="微软雅黑" panose="020B0503020204020204" pitchFamily="34" charset="-122"/>
            </a:endParaRPr>
          </a:p>
        </p:txBody>
      </p:sp>
      <p:sp>
        <p:nvSpPr>
          <p:cNvPr id="6" name="TextBox 96"/>
          <p:cNvSpPr txBox="1"/>
          <p:nvPr/>
        </p:nvSpPr>
        <p:spPr>
          <a:xfrm>
            <a:off x="7295963" y="4967472"/>
            <a:ext cx="2332990" cy="375920"/>
          </a:xfrm>
          <a:prstGeom prst="rect">
            <a:avLst/>
          </a:prstGeom>
          <a:noFill/>
        </p:spPr>
        <p:txBody>
          <a:bodyPr wrap="none" rtlCol="0">
            <a:spAutoFit/>
          </a:bodyPr>
          <a:lstStyle/>
          <a:p>
            <a:r>
              <a:rPr lang="en-US" altLang="zh-CN" sz="1865" b="1" dirty="0" smtClean="0">
                <a:solidFill>
                  <a:schemeClr val="accent1">
                    <a:lumMod val="75000"/>
                  </a:schemeClr>
                </a:solidFill>
                <a:latin typeface="微软雅黑" panose="020B0503020204020204" pitchFamily="34" charset="-122"/>
                <a:ea typeface="微软雅黑" panose="020B0503020204020204" pitchFamily="34" charset="-122"/>
              </a:rPr>
              <a:t>IT</a:t>
            </a:r>
            <a:r>
              <a:rPr lang="zh-CN" altLang="en-US" sz="1865" b="1" dirty="0" smtClean="0">
                <a:solidFill>
                  <a:schemeClr val="accent1">
                    <a:lumMod val="75000"/>
                  </a:schemeClr>
                </a:solidFill>
                <a:latin typeface="微软雅黑" panose="020B0503020204020204" pitchFamily="34" charset="-122"/>
                <a:ea typeface="微软雅黑" panose="020B0503020204020204" pitchFamily="34" charset="-122"/>
              </a:rPr>
              <a:t>投入和维护成本高</a:t>
            </a:r>
            <a:endParaRPr lang="zh-CN" altLang="en-US" sz="1865"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7" name="剪去单角的矩形 6"/>
          <p:cNvSpPr/>
          <p:nvPr/>
        </p:nvSpPr>
        <p:spPr>
          <a:xfrm flipH="1">
            <a:off x="6387469" y="4967472"/>
            <a:ext cx="4217644" cy="1026743"/>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t"/>
          <a:lstStyle/>
          <a:p>
            <a:pPr algn="ct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1" name="TextBox 98"/>
          <p:cNvSpPr txBox="1"/>
          <p:nvPr/>
        </p:nvSpPr>
        <p:spPr>
          <a:xfrm>
            <a:off x="6344273" y="5348475"/>
            <a:ext cx="4260841" cy="360045"/>
          </a:xfrm>
          <a:prstGeom prst="rect">
            <a:avLst/>
          </a:prstGeom>
          <a:noFill/>
        </p:spPr>
        <p:txBody>
          <a:bodyPr wrap="square" rtlCol="0">
            <a:spAutoFit/>
          </a:bodyPr>
          <a:lstStyle/>
          <a:p>
            <a:pPr>
              <a:lnSpc>
                <a:spcPct val="120000"/>
              </a:lnSpc>
            </a:pPr>
            <a:r>
              <a:rPr lang="zh-CN" altLang="en-US" sz="1465" dirty="0" smtClean="0">
                <a:solidFill>
                  <a:srgbClr val="0C7FE9"/>
                </a:solidFill>
                <a:latin typeface="微软雅黑" panose="020B0503020204020204" pitchFamily="34" charset="-122"/>
                <a:ea typeface="微软雅黑" panose="020B0503020204020204" pitchFamily="34" charset="-122"/>
              </a:rPr>
              <a:t>    多套系统维护升级成本高，风险高。</a:t>
            </a:r>
            <a:endParaRPr lang="zh-CN" altLang="en-US" sz="1465" dirty="0" smtClean="0">
              <a:solidFill>
                <a:srgbClr val="0C7FE9"/>
              </a:solidFill>
              <a:latin typeface="微软雅黑" panose="020B0503020204020204" pitchFamily="34" charset="-122"/>
              <a:ea typeface="微软雅黑" panose="020B0503020204020204" pitchFamily="34" charset="-122"/>
            </a:endParaRPr>
          </a:p>
        </p:txBody>
      </p:sp>
      <p:sp>
        <p:nvSpPr>
          <p:cNvPr id="14" name="TextBox 80"/>
          <p:cNvSpPr txBox="1"/>
          <p:nvPr/>
        </p:nvSpPr>
        <p:spPr>
          <a:xfrm>
            <a:off x="7700848" y="3241580"/>
            <a:ext cx="1854200" cy="375920"/>
          </a:xfrm>
          <a:prstGeom prst="rect">
            <a:avLst/>
          </a:prstGeom>
          <a:noFill/>
        </p:spPr>
        <p:txBody>
          <a:bodyPr wrap="none" rtlCol="0">
            <a:spAutoFit/>
          </a:bodyPr>
          <a:lstStyle/>
          <a:p>
            <a:r>
              <a:rPr lang="zh-CN" altLang="en-US" sz="1865" b="1" dirty="0" smtClean="0">
                <a:solidFill>
                  <a:schemeClr val="accent1">
                    <a:lumMod val="75000"/>
                  </a:schemeClr>
                </a:solidFill>
                <a:latin typeface="微软雅黑" panose="020B0503020204020204" pitchFamily="34" charset="-122"/>
                <a:ea typeface="微软雅黑" panose="020B0503020204020204" pitchFamily="34" charset="-122"/>
              </a:rPr>
              <a:t>无自主营销平台</a:t>
            </a:r>
            <a:endParaRPr lang="zh-CN" altLang="en-US" sz="1865" b="1" dirty="0" smtClean="0">
              <a:solidFill>
                <a:schemeClr val="accent1">
                  <a:lumMod val="75000"/>
                </a:schemeClr>
              </a:solidFill>
              <a:latin typeface="微软雅黑" panose="020B0503020204020204" pitchFamily="34" charset="-122"/>
              <a:ea typeface="微软雅黑" panose="020B0503020204020204" pitchFamily="34" charset="-122"/>
            </a:endParaRPr>
          </a:p>
        </p:txBody>
      </p:sp>
      <p:sp>
        <p:nvSpPr>
          <p:cNvPr id="16" name="TextBox 82"/>
          <p:cNvSpPr txBox="1"/>
          <p:nvPr/>
        </p:nvSpPr>
        <p:spPr>
          <a:xfrm>
            <a:off x="6458031" y="3622583"/>
            <a:ext cx="3952464" cy="628650"/>
          </a:xfrm>
          <a:prstGeom prst="rect">
            <a:avLst/>
          </a:prstGeom>
          <a:noFill/>
        </p:spPr>
        <p:txBody>
          <a:bodyPr wrap="square" rtlCol="0">
            <a:spAutoFit/>
          </a:bodyPr>
          <a:lstStyle/>
          <a:p>
            <a:pPr>
              <a:lnSpc>
                <a:spcPct val="120000"/>
              </a:lnSpc>
            </a:pPr>
            <a:r>
              <a:rPr lang="zh-CN" altLang="en-US" sz="1465" dirty="0" smtClean="0">
                <a:solidFill>
                  <a:srgbClr val="0C7FE9"/>
                </a:solidFill>
                <a:latin typeface="微软雅黑" panose="020B0503020204020204" pitchFamily="34" charset="-122"/>
                <a:ea typeface="微软雅黑" panose="020B0503020204020204" pitchFamily="34" charset="-122"/>
              </a:rPr>
              <a:t>只能通过第三方平台或者传统传单方式进行营销。</a:t>
            </a:r>
            <a:endParaRPr lang="zh-CN" altLang="en-US" sz="1465" dirty="0" smtClean="0">
              <a:solidFill>
                <a:srgbClr val="0C7FE9"/>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141860" y="549413"/>
            <a:ext cx="3558988" cy="523220"/>
          </a:xfrm>
          <a:prstGeom prst="rect">
            <a:avLst/>
          </a:prstGeom>
          <a:noFill/>
        </p:spPr>
        <p:txBody>
          <a:bodyPr wrap="none" rtlCol="0">
            <a:spAutoFit/>
          </a:bodyPr>
          <a:lstStyle/>
          <a:p>
            <a:pPr algn="l"/>
            <a:r>
              <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传统CRM的商户痛点</a:t>
            </a:r>
            <a:endPar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20" name="文本框 19"/>
          <p:cNvSpPr txBox="1"/>
          <p:nvPr/>
        </p:nvSpPr>
        <p:spPr>
          <a:xfrm>
            <a:off x="514362" y="207049"/>
            <a:ext cx="1524000" cy="483235"/>
          </a:xfrm>
          <a:prstGeom prst="rect">
            <a:avLst/>
          </a:prstGeom>
          <a:noFill/>
        </p:spPr>
        <p:txBody>
          <a:bodyPr wrap="none" rtlCol="0">
            <a:spAutoFit/>
          </a:bodyPr>
          <a:lstStyle/>
          <a:p>
            <a:pPr algn="l"/>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21" name="矩形 20"/>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19504" y="1818307"/>
            <a:ext cx="1507320" cy="417830"/>
          </a:xfrm>
          <a:prstGeom prst="rect">
            <a:avLst/>
          </a:prstGeom>
        </p:spPr>
        <p:txBody>
          <a:bodyPr wrap="square">
            <a:spAutoFit/>
          </a:bodyPr>
          <a:lstStyle/>
          <a:p>
            <a:r>
              <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cs typeface="幼圆" panose="02010509060101010101" charset="-122"/>
              </a:rPr>
              <a:t>中期</a:t>
            </a:r>
            <a:endPar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cs typeface="幼圆" panose="02010509060101010101" charset="-122"/>
            </a:endParaRPr>
          </a:p>
        </p:txBody>
      </p:sp>
      <p:sp>
        <p:nvSpPr>
          <p:cNvPr id="7" name="矩形 6"/>
          <p:cNvSpPr/>
          <p:nvPr/>
        </p:nvSpPr>
        <p:spPr>
          <a:xfrm>
            <a:off x="1639485" y="1818757"/>
            <a:ext cx="1256637" cy="417830"/>
          </a:xfrm>
          <a:prstGeom prst="rect">
            <a:avLst/>
          </a:prstGeom>
        </p:spPr>
        <p:txBody>
          <a:bodyPr wrap="square">
            <a:spAutoFit/>
          </a:bodyPr>
          <a:lstStyle/>
          <a:p>
            <a:r>
              <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cs typeface="幼圆" panose="02010509060101010101" charset="-122"/>
              </a:rPr>
              <a:t>前期</a:t>
            </a:r>
            <a:endPar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cs typeface="幼圆" panose="02010509060101010101" charset="-122"/>
            </a:endParaRPr>
          </a:p>
        </p:txBody>
      </p:sp>
      <p:sp>
        <p:nvSpPr>
          <p:cNvPr id="9" name="矩形 8"/>
          <p:cNvSpPr/>
          <p:nvPr/>
        </p:nvSpPr>
        <p:spPr>
          <a:xfrm>
            <a:off x="9264352" y="1849359"/>
            <a:ext cx="690880" cy="417830"/>
          </a:xfrm>
          <a:prstGeom prst="rect">
            <a:avLst/>
          </a:prstGeom>
        </p:spPr>
        <p:txBody>
          <a:bodyPr wrap="none">
            <a:spAutoFit/>
          </a:bodyPr>
          <a:lstStyle/>
          <a:p>
            <a:r>
              <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cs typeface="幼圆" panose="02010509060101010101" charset="-122"/>
              </a:rPr>
              <a:t>后期</a:t>
            </a:r>
            <a:endParaRPr lang="zh-CN" altLang="en-US" sz="2000" b="1" dirty="0" smtClean="0">
              <a:solidFill>
                <a:schemeClr val="accent2">
                  <a:lumMod val="75000"/>
                </a:schemeClr>
              </a:solidFill>
              <a:latin typeface="微软雅黑" panose="020B0503020204020204" pitchFamily="34" charset="-122"/>
              <a:ea typeface="微软雅黑" panose="020B0503020204020204" pitchFamily="34" charset="-122"/>
              <a:cs typeface="幼圆" panose="02010509060101010101" charset="-122"/>
            </a:endParaRPr>
          </a:p>
        </p:txBody>
      </p:sp>
      <p:sp>
        <p:nvSpPr>
          <p:cNvPr id="19" name="矩形 18"/>
          <p:cNvSpPr/>
          <p:nvPr/>
        </p:nvSpPr>
        <p:spPr>
          <a:xfrm>
            <a:off x="1391285" y="2389505"/>
            <a:ext cx="1504950" cy="352425"/>
          </a:xfrm>
          <a:prstGeom prst="rect">
            <a:avLst/>
          </a:prstGeom>
        </p:spPr>
        <p:txBody>
          <a:bodyPr wrap="square">
            <a:spAutoFit/>
          </a:bodyPr>
          <a:lstStyle/>
          <a:p>
            <a:pPr>
              <a:defRPr/>
            </a:pPr>
            <a:r>
              <a:rPr lang="zh-CN" altLang="en-US" sz="1600" smtClean="0">
                <a:latin typeface="微软雅黑" panose="020B0503020204020204" pitchFamily="34" charset="-122"/>
                <a:ea typeface="微软雅黑" panose="020B0503020204020204" pitchFamily="34" charset="-122"/>
              </a:rPr>
              <a:t>客户信息收集</a:t>
            </a:r>
            <a:endParaRPr lang="zh-CN" altLang="en-US" sz="1600" dirty="0" smtClean="0">
              <a:latin typeface="微软雅黑" panose="020B0503020204020204" pitchFamily="34" charset="-122"/>
              <a:ea typeface="微软雅黑" panose="020B0503020204020204" pitchFamily="34" charset="-122"/>
            </a:endParaRPr>
          </a:p>
        </p:txBody>
      </p:sp>
      <p:sp>
        <p:nvSpPr>
          <p:cNvPr id="20" name="矩形 19"/>
          <p:cNvSpPr/>
          <p:nvPr/>
        </p:nvSpPr>
        <p:spPr>
          <a:xfrm>
            <a:off x="4890448" y="2435823"/>
            <a:ext cx="2594592" cy="335280"/>
          </a:xfrm>
          <a:prstGeom prst="rect">
            <a:avLst/>
          </a:prstGeom>
        </p:spPr>
        <p:txBody>
          <a:bodyPr wrap="square">
            <a:spAutoFit/>
          </a:bodyPr>
          <a:lstStyle/>
          <a:p>
            <a:r>
              <a:rPr lang="zh-CN" altLang="en-US" sz="1600" dirty="0" smtClean="0">
                <a:latin typeface="微软雅黑" panose="020B0503020204020204" pitchFamily="34" charset="-122"/>
                <a:ea typeface="微软雅黑" panose="020B0503020204020204" pitchFamily="34" charset="-122"/>
              </a:rPr>
              <a:t>客户数据信息整合分析</a:t>
            </a:r>
            <a:endParaRPr lang="zh-CN" altLang="en-US" sz="1600" dirty="0" smtClean="0">
              <a:latin typeface="微软雅黑" panose="020B0503020204020204" pitchFamily="34" charset="-122"/>
              <a:ea typeface="微软雅黑" panose="020B0503020204020204" pitchFamily="34" charset="-122"/>
            </a:endParaRPr>
          </a:p>
        </p:txBody>
      </p:sp>
      <p:sp>
        <p:nvSpPr>
          <p:cNvPr id="21" name="矩形 20"/>
          <p:cNvSpPr/>
          <p:nvPr/>
        </p:nvSpPr>
        <p:spPr>
          <a:xfrm>
            <a:off x="8944868" y="2395760"/>
            <a:ext cx="2668331" cy="335280"/>
          </a:xfrm>
          <a:prstGeom prst="rect">
            <a:avLst/>
          </a:prstGeom>
        </p:spPr>
        <p:txBody>
          <a:bodyPr wrap="square">
            <a:spAutoFit/>
          </a:bodyPr>
          <a:lstStyle/>
          <a:p>
            <a:pPr>
              <a:defRPr/>
            </a:pPr>
            <a:r>
              <a:rPr lang="zh-CN" altLang="en-US" sz="1600" dirty="0" smtClean="0">
                <a:latin typeface="微软雅黑" panose="020B0503020204020204" pitchFamily="34" charset="-122"/>
                <a:ea typeface="微软雅黑" panose="020B0503020204020204" pitchFamily="34" charset="-122"/>
              </a:rPr>
              <a:t>精准活动营销</a:t>
            </a:r>
            <a:endParaRPr lang="zh-CN" altLang="en-US" sz="1600" dirty="0" smtClean="0">
              <a:latin typeface="微软雅黑" panose="020B0503020204020204" pitchFamily="34" charset="-122"/>
              <a:ea typeface="微软雅黑" panose="020B0503020204020204" pitchFamily="34" charset="-122"/>
            </a:endParaRPr>
          </a:p>
        </p:txBody>
      </p:sp>
      <p:sp>
        <p:nvSpPr>
          <p:cNvPr id="13" name="剪去单角的矩形 12"/>
          <p:cNvSpPr/>
          <p:nvPr/>
        </p:nvSpPr>
        <p:spPr>
          <a:xfrm flipH="1">
            <a:off x="930487" y="3219027"/>
            <a:ext cx="2672927" cy="601133"/>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zh-CN" altLang="en-US" sz="1335" b="1" dirty="0">
                <a:solidFill>
                  <a:srgbClr val="0C7FE9"/>
                </a:solidFill>
                <a:latin typeface="微软雅黑" panose="020B0503020204020204" pitchFamily="34" charset="-122"/>
                <a:ea typeface="微软雅黑" panose="020B0503020204020204" pitchFamily="34" charset="-122"/>
              </a:rPr>
              <a:t>客户信息采集渠道多样化</a:t>
            </a:r>
            <a:endParaRPr lang="zh-CN" altLang="en-US" sz="1335" b="1" dirty="0">
              <a:solidFill>
                <a:srgbClr val="0C7FE9"/>
              </a:solidFill>
              <a:latin typeface="微软雅黑" panose="020B0503020204020204" pitchFamily="34" charset="-122"/>
              <a:ea typeface="微软雅黑" panose="020B0503020204020204" pitchFamily="34" charset="-122"/>
            </a:endParaRPr>
          </a:p>
        </p:txBody>
      </p:sp>
      <p:sp>
        <p:nvSpPr>
          <p:cNvPr id="3" name="剪去单角的矩形 2"/>
          <p:cNvSpPr/>
          <p:nvPr/>
        </p:nvSpPr>
        <p:spPr>
          <a:xfrm flipH="1">
            <a:off x="931333" y="4421293"/>
            <a:ext cx="2672927" cy="601133"/>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zh-CN" altLang="en-US" sz="1335" b="1" dirty="0">
                <a:solidFill>
                  <a:srgbClr val="0C7FE9"/>
                </a:solidFill>
                <a:latin typeface="微软雅黑" panose="020B0503020204020204" pitchFamily="34" charset="-122"/>
                <a:ea typeface="微软雅黑" panose="020B0503020204020204" pitchFamily="34" charset="-122"/>
              </a:rPr>
              <a:t>客户标签多样化、自定义化</a:t>
            </a:r>
            <a:endParaRPr lang="zh-CN" altLang="en-US" sz="1335" b="1" dirty="0">
              <a:solidFill>
                <a:srgbClr val="0C7FE9"/>
              </a:solidFill>
              <a:latin typeface="微软雅黑" panose="020B0503020204020204" pitchFamily="34" charset="-122"/>
              <a:ea typeface="微软雅黑" panose="020B0503020204020204" pitchFamily="34" charset="-122"/>
            </a:endParaRPr>
          </a:p>
        </p:txBody>
      </p:sp>
      <p:sp>
        <p:nvSpPr>
          <p:cNvPr id="6" name="剪去单角的矩形 5"/>
          <p:cNvSpPr/>
          <p:nvPr/>
        </p:nvSpPr>
        <p:spPr>
          <a:xfrm flipH="1">
            <a:off x="4759113" y="3246120"/>
            <a:ext cx="2673773" cy="601133"/>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zh-CN" altLang="en-US" sz="1335" b="1" dirty="0">
                <a:solidFill>
                  <a:srgbClr val="0C7FE9"/>
                </a:solidFill>
                <a:latin typeface="微软雅黑" panose="020B0503020204020204" pitchFamily="34" charset="-122"/>
                <a:ea typeface="微软雅黑" panose="020B0503020204020204" pitchFamily="34" charset="-122"/>
              </a:rPr>
              <a:t>客户数据分析智能化、自动化</a:t>
            </a:r>
            <a:endParaRPr lang="zh-CN" altLang="en-US" sz="1335" b="1" dirty="0">
              <a:solidFill>
                <a:srgbClr val="0C7FE9"/>
              </a:solidFill>
              <a:latin typeface="微软雅黑" panose="020B0503020204020204" pitchFamily="34" charset="-122"/>
              <a:ea typeface="微软雅黑" panose="020B0503020204020204" pitchFamily="34" charset="-122"/>
            </a:endParaRPr>
          </a:p>
        </p:txBody>
      </p:sp>
      <p:sp>
        <p:nvSpPr>
          <p:cNvPr id="8" name="剪去单角的矩形 7"/>
          <p:cNvSpPr/>
          <p:nvPr/>
        </p:nvSpPr>
        <p:spPr>
          <a:xfrm flipH="1">
            <a:off x="8575040" y="3219027"/>
            <a:ext cx="2672927" cy="601133"/>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zh-CN" altLang="en-US" sz="1335" b="1" dirty="0">
                <a:solidFill>
                  <a:srgbClr val="0C7FE9"/>
                </a:solidFill>
                <a:latin typeface="微软雅黑" panose="020B0503020204020204" pitchFamily="34" charset="-122"/>
                <a:ea typeface="微软雅黑" panose="020B0503020204020204" pitchFamily="34" charset="-122"/>
              </a:rPr>
              <a:t>客户营销渠道多样化</a:t>
            </a:r>
            <a:endParaRPr lang="zh-CN" altLang="en-US" sz="1335" b="1" dirty="0">
              <a:solidFill>
                <a:srgbClr val="0C7FE9"/>
              </a:solidFill>
              <a:latin typeface="微软雅黑" panose="020B0503020204020204" pitchFamily="34" charset="-122"/>
              <a:ea typeface="微软雅黑" panose="020B0503020204020204" pitchFamily="34" charset="-122"/>
            </a:endParaRPr>
          </a:p>
        </p:txBody>
      </p:sp>
      <p:sp>
        <p:nvSpPr>
          <p:cNvPr id="10" name="剪去单角的矩形 9"/>
          <p:cNvSpPr/>
          <p:nvPr/>
        </p:nvSpPr>
        <p:spPr>
          <a:xfrm flipH="1">
            <a:off x="8575040" y="4421293"/>
            <a:ext cx="2672927" cy="601133"/>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zh-CN" altLang="en-US" sz="1335" b="1" dirty="0">
                <a:solidFill>
                  <a:srgbClr val="0C7FE9"/>
                </a:solidFill>
                <a:latin typeface="微软雅黑" panose="020B0503020204020204" pitchFamily="34" charset="-122"/>
                <a:ea typeface="微软雅黑" panose="020B0503020204020204" pitchFamily="34" charset="-122"/>
              </a:rPr>
              <a:t>客户营销执行傻瓜化</a:t>
            </a:r>
            <a:endParaRPr lang="zh-CN" altLang="en-US" sz="1335" b="1" dirty="0">
              <a:solidFill>
                <a:srgbClr val="0C7FE9"/>
              </a:solidFill>
              <a:latin typeface="微软雅黑" panose="020B0503020204020204" pitchFamily="34" charset="-122"/>
              <a:ea typeface="微软雅黑" panose="020B0503020204020204" pitchFamily="34" charset="-122"/>
            </a:endParaRPr>
          </a:p>
        </p:txBody>
      </p:sp>
      <p:sp>
        <p:nvSpPr>
          <p:cNvPr id="11" name="剪去单角的矩形 10"/>
          <p:cNvSpPr/>
          <p:nvPr/>
        </p:nvSpPr>
        <p:spPr>
          <a:xfrm flipH="1">
            <a:off x="4758267" y="4436533"/>
            <a:ext cx="2673773" cy="601133"/>
          </a:xfrm>
          <a:prstGeom prst="snip1Rect">
            <a:avLst>
              <a:gd name="adj" fmla="val 8987"/>
            </a:avLst>
          </a:prstGeom>
          <a:noFill/>
          <a:ln w="3175">
            <a:solidFill>
              <a:schemeClr val="bg1">
                <a:lumMod val="85000"/>
              </a:schemeClr>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r>
              <a:rPr lang="zh-CN" altLang="en-US" sz="1335" b="1" dirty="0">
                <a:solidFill>
                  <a:srgbClr val="0C7FE9"/>
                </a:solidFill>
                <a:latin typeface="微软雅黑" panose="020B0503020204020204" pitchFamily="34" charset="-122"/>
                <a:ea typeface="微软雅黑" panose="020B0503020204020204" pitchFamily="34" charset="-122"/>
              </a:rPr>
              <a:t>客户数据分析实时化</a:t>
            </a:r>
            <a:endParaRPr lang="zh-CN" altLang="en-US" sz="1335" b="1" dirty="0">
              <a:solidFill>
                <a:srgbClr val="0C7FE9"/>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514362" y="207049"/>
            <a:ext cx="1524000" cy="483235"/>
          </a:xfrm>
          <a:prstGeom prst="rect">
            <a:avLst/>
          </a:prstGeom>
          <a:noFill/>
        </p:spPr>
        <p:txBody>
          <a:bodyPr wrap="none" rtlCol="0">
            <a:spAutoFit/>
          </a:bodyPr>
          <a:lstStyle/>
          <a:p>
            <a:pPr algn="l"/>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zh-CN"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12" name="矩形 11"/>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618174" y="1656893"/>
            <a:ext cx="10995025" cy="395160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207555" y="690245"/>
            <a:ext cx="3918060" cy="523220"/>
          </a:xfrm>
          <a:prstGeom prst="rect">
            <a:avLst/>
          </a:prstGeom>
          <a:noFill/>
        </p:spPr>
        <p:txBody>
          <a:bodyPr wrap="none" rtlCol="0" anchor="t">
            <a:spAutoFit/>
          </a:bodyPr>
          <a:lstStyle/>
          <a:p>
            <a:r>
              <a:rPr lang="zh-CN" altLang="en-US" sz="2800" b="1" dirty="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掌</a:t>
            </a:r>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贝智能</a:t>
            </a:r>
            <a:r>
              <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r>
              <a:rPr lang="zh-CN"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运营逻辑</a:t>
            </a:r>
            <a:endParaRPr lang="zh-CN"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2097717" y="2067296"/>
            <a:ext cx="1097280" cy="384810"/>
          </a:xfrm>
          <a:prstGeom prst="rect">
            <a:avLst/>
          </a:prstGeom>
        </p:spPr>
        <p:txBody>
          <a:bodyPr wrap="none">
            <a:spAutoFit/>
          </a:bodyPr>
          <a:lstStyle/>
          <a:p>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店铺前端</a:t>
            </a:r>
            <a:endParaRPr lang="zh-CN" altLang="en-US" b="1"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8474309" y="2067633"/>
            <a:ext cx="1188085" cy="384810"/>
          </a:xfrm>
          <a:prstGeom prst="rect">
            <a:avLst/>
          </a:prstGeom>
        </p:spPr>
        <p:txBody>
          <a:bodyPr wrap="none">
            <a:spAutoFit/>
          </a:bodyPr>
          <a:lstStyle/>
          <a:p>
            <a:r>
              <a:rPr lang="zh-CN" altLang="en-US" b="1" dirty="0" smtClean="0">
                <a:solidFill>
                  <a:schemeClr val="accent1">
                    <a:lumMod val="50000"/>
                  </a:schemeClr>
                </a:solidFill>
                <a:latin typeface="微软雅黑" panose="020B0503020204020204" pitchFamily="34" charset="-122"/>
                <a:ea typeface="微软雅黑" panose="020B0503020204020204" pitchFamily="34" charset="-122"/>
              </a:rPr>
              <a:t>智能</a:t>
            </a:r>
            <a:r>
              <a:rPr lang="en-US" altLang="zh-CN" b="1" dirty="0" smtClean="0">
                <a:solidFill>
                  <a:schemeClr val="accent1">
                    <a:lumMod val="50000"/>
                  </a:schemeClr>
                </a:solidFill>
                <a:latin typeface="微软雅黑" panose="020B0503020204020204" pitchFamily="34" charset="-122"/>
                <a:ea typeface="微软雅黑" panose="020B0503020204020204" pitchFamily="34" charset="-122"/>
              </a:rPr>
              <a:t>CRM</a:t>
            </a:r>
            <a:endParaRPr lang="en-US" altLang="zh-CN" b="1" dirty="0" smtClean="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846829" y="2777637"/>
            <a:ext cx="4458335" cy="384810"/>
          </a:xfrm>
          <a:prstGeom prst="rect">
            <a:avLst/>
          </a:prstGeom>
        </p:spPr>
        <p:txBody>
          <a:bodyPr wrap="none">
            <a:spAutoFit/>
          </a:bodyPr>
          <a:lstStyle/>
          <a:p>
            <a:r>
              <a:rPr lang="en-US" altLang="zh-CN" dirty="0" smtClean="0">
                <a:solidFill>
                  <a:schemeClr val="tx1"/>
                </a:solidFill>
                <a:latin typeface="微软雅黑" panose="020B0503020204020204" pitchFamily="34" charset="-122"/>
                <a:ea typeface="微软雅黑" panose="020B0503020204020204" pitchFamily="34" charset="-122"/>
              </a:rPr>
              <a:t>A</a:t>
            </a:r>
            <a:r>
              <a:rPr lang="zh-CN" altLang="en-US" dirty="0" smtClean="0">
                <a:solidFill>
                  <a:schemeClr val="tx1"/>
                </a:solidFill>
                <a:latin typeface="微软雅黑" panose="020B0503020204020204" pitchFamily="34" charset="-122"/>
                <a:ea typeface="微软雅黑" panose="020B0503020204020204" pitchFamily="34" charset="-122"/>
              </a:rPr>
              <a:t>客户：支付服务（微信、支付宝、银联）</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sp>
        <p:nvSpPr>
          <p:cNvPr id="15" name="矩形 14"/>
          <p:cNvSpPr/>
          <p:nvPr/>
        </p:nvSpPr>
        <p:spPr>
          <a:xfrm>
            <a:off x="8018368" y="3682341"/>
            <a:ext cx="2496277" cy="659130"/>
          </a:xfrm>
          <a:prstGeom prst="rect">
            <a:avLst/>
          </a:prstGeom>
        </p:spPr>
        <p:txBody>
          <a:bodyPr wrap="square">
            <a:spAutoFit/>
          </a:bodyPr>
          <a:lstStyle/>
          <a:p>
            <a:r>
              <a:rPr lang="en-US" altLang="zh-CN" dirty="0" smtClean="0">
                <a:solidFill>
                  <a:schemeClr val="tx1"/>
                </a:solidFill>
                <a:latin typeface="微软雅黑" panose="020B0503020204020204" pitchFamily="34" charset="-122"/>
                <a:ea typeface="微软雅黑" panose="020B0503020204020204" pitchFamily="34" charset="-122"/>
              </a:rPr>
              <a:t>A</a:t>
            </a:r>
            <a:r>
              <a:rPr lang="zh-CN" altLang="en-US" dirty="0" smtClean="0">
                <a:solidFill>
                  <a:schemeClr val="tx1"/>
                </a:solidFill>
                <a:latin typeface="微软雅黑" panose="020B0503020204020204" pitchFamily="34" charset="-122"/>
                <a:ea typeface="微软雅黑" panose="020B0503020204020204" pitchFamily="34" charset="-122"/>
              </a:rPr>
              <a:t>、</a:t>
            </a:r>
            <a:r>
              <a:rPr lang="en-US" altLang="zh-CN" dirty="0" smtClean="0">
                <a:solidFill>
                  <a:schemeClr val="tx1"/>
                </a:solidFill>
                <a:latin typeface="微软雅黑" panose="020B0503020204020204" pitchFamily="34" charset="-122"/>
                <a:ea typeface="微软雅黑" panose="020B0503020204020204" pitchFamily="34" charset="-122"/>
              </a:rPr>
              <a:t>B</a:t>
            </a:r>
            <a:r>
              <a:rPr lang="zh-CN" altLang="en-US" dirty="0" smtClean="0">
                <a:solidFill>
                  <a:schemeClr val="tx1"/>
                </a:solidFill>
                <a:latin typeface="微软雅黑" panose="020B0503020204020204" pitchFamily="34" charset="-122"/>
                <a:ea typeface="微软雅黑" panose="020B0503020204020204" pitchFamily="34" charset="-122"/>
              </a:rPr>
              <a:t>、</a:t>
            </a:r>
            <a:r>
              <a:rPr lang="en-US" altLang="zh-CN" dirty="0" smtClean="0">
                <a:solidFill>
                  <a:schemeClr val="tx1"/>
                </a:solidFill>
                <a:latin typeface="微软雅黑" panose="020B0503020204020204" pitchFamily="34" charset="-122"/>
                <a:ea typeface="微软雅黑" panose="020B0503020204020204" pitchFamily="34" charset="-122"/>
              </a:rPr>
              <a:t>C……</a:t>
            </a:r>
            <a:r>
              <a:rPr lang="zh-CN" altLang="en-US" dirty="0" smtClean="0">
                <a:solidFill>
                  <a:schemeClr val="tx1"/>
                </a:solidFill>
                <a:latin typeface="微软雅黑" panose="020B0503020204020204" pitchFamily="34" charset="-122"/>
                <a:ea typeface="微软雅黑" panose="020B0503020204020204" pitchFamily="34" charset="-122"/>
              </a:rPr>
              <a:t>客户均转化沉淀为商户会员</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sp>
        <p:nvSpPr>
          <p:cNvPr id="21" name="矩形 20"/>
          <p:cNvSpPr/>
          <p:nvPr/>
        </p:nvSpPr>
        <p:spPr>
          <a:xfrm>
            <a:off x="846829" y="3234728"/>
            <a:ext cx="4441190" cy="384810"/>
          </a:xfrm>
          <a:prstGeom prst="rect">
            <a:avLst/>
          </a:prstGeom>
        </p:spPr>
        <p:txBody>
          <a:bodyPr wrap="none">
            <a:spAutoFit/>
          </a:bodyPr>
          <a:lstStyle/>
          <a:p>
            <a:r>
              <a:rPr lang="en-US" altLang="zh-CN" dirty="0" smtClean="0">
                <a:solidFill>
                  <a:schemeClr val="tx1"/>
                </a:solidFill>
                <a:latin typeface="微软雅黑" panose="020B0503020204020204" pitchFamily="34" charset="-122"/>
                <a:ea typeface="微软雅黑" panose="020B0503020204020204" pitchFamily="34" charset="-122"/>
              </a:rPr>
              <a:t>B</a:t>
            </a:r>
            <a:r>
              <a:rPr lang="zh-CN" altLang="en-US" dirty="0" smtClean="0">
                <a:solidFill>
                  <a:schemeClr val="tx1"/>
                </a:solidFill>
                <a:latin typeface="微软雅黑" panose="020B0503020204020204" pitchFamily="34" charset="-122"/>
                <a:ea typeface="微软雅黑" panose="020B0503020204020204" pitchFamily="34" charset="-122"/>
              </a:rPr>
              <a:t>客户：外卖服务（百度、美团、饿了么）</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sp>
        <p:nvSpPr>
          <p:cNvPr id="22" name="矩形 21"/>
          <p:cNvSpPr/>
          <p:nvPr/>
        </p:nvSpPr>
        <p:spPr>
          <a:xfrm>
            <a:off x="846829" y="3664377"/>
            <a:ext cx="4222115" cy="384810"/>
          </a:xfrm>
          <a:prstGeom prst="rect">
            <a:avLst/>
          </a:prstGeom>
        </p:spPr>
        <p:txBody>
          <a:bodyPr wrap="none">
            <a:spAutoFit/>
          </a:bodyPr>
          <a:lstStyle/>
          <a:p>
            <a:r>
              <a:rPr lang="en-US" altLang="zh-CN" dirty="0" smtClean="0">
                <a:solidFill>
                  <a:schemeClr val="tx1"/>
                </a:solidFill>
                <a:latin typeface="微软雅黑" panose="020B0503020204020204" pitchFamily="34" charset="-122"/>
                <a:ea typeface="微软雅黑" panose="020B0503020204020204" pitchFamily="34" charset="-122"/>
              </a:rPr>
              <a:t>C</a:t>
            </a:r>
            <a:r>
              <a:rPr lang="zh-CN" altLang="en-US" dirty="0" smtClean="0">
                <a:solidFill>
                  <a:schemeClr val="tx1"/>
                </a:solidFill>
                <a:latin typeface="微软雅黑" panose="020B0503020204020204" pitchFamily="34" charset="-122"/>
                <a:ea typeface="微软雅黑" panose="020B0503020204020204" pitchFamily="34" charset="-122"/>
              </a:rPr>
              <a:t>客户：团购服务（点评、美团、糯米）</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sp>
        <p:nvSpPr>
          <p:cNvPr id="25" name="矩形 24"/>
          <p:cNvSpPr/>
          <p:nvPr/>
        </p:nvSpPr>
        <p:spPr>
          <a:xfrm>
            <a:off x="860435" y="4094027"/>
            <a:ext cx="3868031" cy="384810"/>
          </a:xfrm>
          <a:prstGeom prst="rect">
            <a:avLst/>
          </a:prstGeom>
        </p:spPr>
        <p:txBody>
          <a:bodyPr wrap="square">
            <a:spAutoFit/>
          </a:bodyPr>
          <a:lstStyle/>
          <a:p>
            <a:r>
              <a:rPr lang="en-US" altLang="zh-CN" dirty="0" smtClean="0">
                <a:solidFill>
                  <a:schemeClr val="tx1"/>
                </a:solidFill>
                <a:latin typeface="微软雅黑" panose="020B0503020204020204" pitchFamily="34" charset="-122"/>
                <a:ea typeface="微软雅黑" panose="020B0503020204020204" pitchFamily="34" charset="-122"/>
              </a:rPr>
              <a:t>D</a:t>
            </a:r>
            <a:r>
              <a:rPr lang="zh-CN" altLang="en-US" dirty="0" smtClean="0">
                <a:solidFill>
                  <a:schemeClr val="tx1"/>
                </a:solidFill>
                <a:latin typeface="微软雅黑" panose="020B0503020204020204" pitchFamily="34" charset="-122"/>
                <a:ea typeface="微软雅黑" panose="020B0503020204020204" pitchFamily="34" charset="-122"/>
              </a:rPr>
              <a:t>客户：微商城服务</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sp>
        <p:nvSpPr>
          <p:cNvPr id="26" name="矩形 25"/>
          <p:cNvSpPr/>
          <p:nvPr/>
        </p:nvSpPr>
        <p:spPr>
          <a:xfrm>
            <a:off x="870391" y="4574417"/>
            <a:ext cx="2366010" cy="384810"/>
          </a:xfrm>
          <a:prstGeom prst="rect">
            <a:avLst/>
          </a:prstGeom>
        </p:spPr>
        <p:txBody>
          <a:bodyPr wrap="none">
            <a:spAutoFit/>
          </a:bodyPr>
          <a:lstStyle/>
          <a:p>
            <a:r>
              <a:rPr lang="en-US" altLang="zh-CN" dirty="0" smtClean="0">
                <a:solidFill>
                  <a:schemeClr val="tx1"/>
                </a:solidFill>
                <a:latin typeface="微软雅黑" panose="020B0503020204020204" pitchFamily="34" charset="-122"/>
                <a:ea typeface="微软雅黑" panose="020B0503020204020204" pitchFamily="34" charset="-122"/>
              </a:rPr>
              <a:t>E</a:t>
            </a:r>
            <a:r>
              <a:rPr lang="zh-CN" altLang="en-US" dirty="0" smtClean="0">
                <a:solidFill>
                  <a:schemeClr val="tx1"/>
                </a:solidFill>
                <a:latin typeface="微软雅黑" panose="020B0503020204020204" pitchFamily="34" charset="-122"/>
                <a:ea typeface="微软雅黑" panose="020B0503020204020204" pitchFamily="34" charset="-122"/>
              </a:rPr>
              <a:t>客户：会员卡券服务</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sp>
        <p:nvSpPr>
          <p:cNvPr id="27" name="矩形 26"/>
          <p:cNvSpPr/>
          <p:nvPr/>
        </p:nvSpPr>
        <p:spPr>
          <a:xfrm>
            <a:off x="877105" y="5044559"/>
            <a:ext cx="3538800" cy="384810"/>
          </a:xfrm>
          <a:prstGeom prst="rect">
            <a:avLst/>
          </a:prstGeom>
        </p:spPr>
        <p:txBody>
          <a:bodyPr wrap="square">
            <a:spAutoFit/>
          </a:bodyPr>
          <a:lstStyle/>
          <a:p>
            <a:r>
              <a:rPr lang="en-US" altLang="zh-CN" dirty="0" smtClean="0">
                <a:solidFill>
                  <a:schemeClr val="tx1"/>
                </a:solidFill>
                <a:latin typeface="微软雅黑" panose="020B0503020204020204" pitchFamily="34" charset="-122"/>
                <a:ea typeface="微软雅黑" panose="020B0503020204020204" pitchFamily="34" charset="-122"/>
              </a:rPr>
              <a:t>F</a:t>
            </a:r>
            <a:r>
              <a:rPr lang="zh-CN" altLang="en-US" dirty="0" smtClean="0">
                <a:solidFill>
                  <a:schemeClr val="tx1"/>
                </a:solidFill>
                <a:latin typeface="微软雅黑" panose="020B0503020204020204" pitchFamily="34" charset="-122"/>
                <a:ea typeface="微软雅黑" panose="020B0503020204020204" pitchFamily="34" charset="-122"/>
              </a:rPr>
              <a:t>客户：微页游戏营销</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sp>
        <p:nvSpPr>
          <p:cNvPr id="46" name="右箭头 45"/>
          <p:cNvSpPr/>
          <p:nvPr/>
        </p:nvSpPr>
        <p:spPr>
          <a:xfrm>
            <a:off x="6615921" y="3669736"/>
            <a:ext cx="1056117" cy="672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000">
              <a:solidFill>
                <a:schemeClr val="tx1"/>
              </a:solidFill>
              <a:latin typeface="微软雅黑" panose="020B0503020204020204" pitchFamily="34" charset="-122"/>
              <a:ea typeface="微软雅黑" panose="020B0503020204020204" pitchFamily="34" charset="-122"/>
            </a:endParaRPr>
          </a:p>
        </p:txBody>
      </p:sp>
      <p:sp>
        <p:nvSpPr>
          <p:cNvPr id="47" name="右大括号 46"/>
          <p:cNvSpPr/>
          <p:nvPr/>
        </p:nvSpPr>
        <p:spPr>
          <a:xfrm>
            <a:off x="5886027" y="2535767"/>
            <a:ext cx="384387" cy="2938780"/>
          </a:xfrm>
          <a:prstGeom prst="rightBrace">
            <a:avLst>
              <a:gd name="adj1" fmla="val 9079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2000">
              <a:solidFill>
                <a:schemeClr val="tx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14362" y="207049"/>
            <a:ext cx="1524000" cy="483235"/>
          </a:xfrm>
          <a:prstGeom prst="rect">
            <a:avLst/>
          </a:prstGeom>
          <a:noFill/>
        </p:spPr>
        <p:txBody>
          <a:bodyPr wrap="none" rtlCol="0">
            <a:spAutoFit/>
          </a:bodyPr>
          <a:lstStyle/>
          <a:p>
            <a:pPr algn="l"/>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4" name="矩形 3"/>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385945" y="974090"/>
            <a:ext cx="3383280" cy="548640"/>
          </a:xfrm>
          <a:prstGeom prst="rect">
            <a:avLst/>
          </a:prstGeom>
          <a:noFill/>
        </p:spPr>
        <p:txBody>
          <a:bodyPr wrap="none" rtlCol="0" anchor="t">
            <a:spAutoFit/>
          </a:bodyPr>
          <a:lstStyle/>
          <a:p>
            <a:pPr algn="l"/>
            <a:r>
              <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前期：超强会员收集</a:t>
            </a:r>
            <a:endPar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7" name="圆角矩形 6"/>
          <p:cNvSpPr/>
          <p:nvPr/>
        </p:nvSpPr>
        <p:spPr>
          <a:xfrm>
            <a:off x="347980" y="1880870"/>
            <a:ext cx="10995025" cy="3951605"/>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926465" y="1920240"/>
            <a:ext cx="3829050" cy="384810"/>
          </a:xfrm>
          <a:prstGeom prst="rect">
            <a:avLst/>
          </a:prstGeom>
        </p:spPr>
        <p:txBody>
          <a:bodyPr wrap="square">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多平台信息映射勾勒用户精准画像</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sp>
        <p:nvSpPr>
          <p:cNvPr id="23" name="矩形 22"/>
          <p:cNvSpPr/>
          <p:nvPr/>
        </p:nvSpPr>
        <p:spPr>
          <a:xfrm>
            <a:off x="7566131" y="1920194"/>
            <a:ext cx="3620341" cy="384810"/>
          </a:xfrm>
          <a:prstGeom prst="rect">
            <a:avLst/>
          </a:prstGeom>
        </p:spPr>
        <p:txBody>
          <a:bodyPr wrap="square">
            <a:spAutoFit/>
          </a:bodyPr>
          <a:lstStyle/>
          <a:p>
            <a:r>
              <a:rPr lang="zh-CN" altLang="en-US" dirty="0" smtClean="0">
                <a:solidFill>
                  <a:schemeClr val="tx1"/>
                </a:solidFill>
                <a:latin typeface="微软雅黑" panose="020B0503020204020204" pitchFamily="34" charset="-122"/>
                <a:ea typeface="微软雅黑" panose="020B0503020204020204" pitchFamily="34" charset="-122"/>
              </a:rPr>
              <a:t>建立客户分类管理模型</a:t>
            </a:r>
            <a:endParaRPr lang="zh-CN" altLang="en-US" dirty="0" smtClean="0">
              <a:solidFill>
                <a:schemeClr val="tx1"/>
              </a:solidFill>
              <a:latin typeface="微软雅黑" panose="020B0503020204020204" pitchFamily="34" charset="-122"/>
              <a:ea typeface="微软雅黑" panose="020B0503020204020204" pitchFamily="34" charset="-122"/>
            </a:endParaRPr>
          </a:p>
        </p:txBody>
      </p:sp>
      <p:sp>
        <p:nvSpPr>
          <p:cNvPr id="3" name="右箭头 2"/>
          <p:cNvSpPr/>
          <p:nvPr/>
        </p:nvSpPr>
        <p:spPr>
          <a:xfrm>
            <a:off x="5021947" y="3855389"/>
            <a:ext cx="1056117" cy="672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a:p>
        </p:txBody>
      </p:sp>
      <p:pic>
        <p:nvPicPr>
          <p:cNvPr id="4" name="图片 3"/>
          <p:cNvPicPr>
            <a:picLocks noChangeAspect="1"/>
          </p:cNvPicPr>
          <p:nvPr/>
        </p:nvPicPr>
        <p:blipFill>
          <a:blip r:embed="rId1"/>
          <a:stretch>
            <a:fillRect/>
          </a:stretch>
        </p:blipFill>
        <p:spPr>
          <a:xfrm>
            <a:off x="596900" y="2769447"/>
            <a:ext cx="4158827" cy="3109807"/>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2"/>
          <a:stretch>
            <a:fillRect/>
          </a:stretch>
        </p:blipFill>
        <p:spPr>
          <a:xfrm>
            <a:off x="6344285" y="2835910"/>
            <a:ext cx="5408295" cy="2975610"/>
          </a:xfrm>
          <a:prstGeom prst="rect">
            <a:avLst/>
          </a:prstGeom>
          <a:ln>
            <a:noFill/>
          </a:ln>
          <a:effectLst>
            <a:outerShdw blurRad="190500" algn="tl" rotWithShape="0">
              <a:srgbClr val="000000">
                <a:alpha val="70000"/>
              </a:srgbClr>
            </a:outerShdw>
          </a:effectLst>
        </p:spPr>
      </p:pic>
      <p:sp>
        <p:nvSpPr>
          <p:cNvPr id="5" name="文本框 4"/>
          <p:cNvSpPr txBox="1"/>
          <p:nvPr/>
        </p:nvSpPr>
        <p:spPr>
          <a:xfrm>
            <a:off x="514362" y="207049"/>
            <a:ext cx="1524000" cy="483235"/>
          </a:xfrm>
          <a:prstGeom prst="rect">
            <a:avLst/>
          </a:prstGeom>
          <a:noFill/>
        </p:spPr>
        <p:txBody>
          <a:bodyPr wrap="none" rtlCol="0">
            <a:spAutoFit/>
          </a:bodyPr>
          <a:lstStyle/>
          <a:p>
            <a:pPr algn="l"/>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6" name="矩形 5"/>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3663794" y="868856"/>
            <a:ext cx="4828540" cy="548640"/>
          </a:xfrm>
          <a:prstGeom prst="rect">
            <a:avLst/>
          </a:prstGeom>
          <a:noFill/>
        </p:spPr>
        <p:txBody>
          <a:bodyPr wrap="square" rtlCol="0" anchor="t">
            <a:spAutoFit/>
          </a:bodyPr>
          <a:lstStyle/>
          <a:p>
            <a:r>
              <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中期：客户数据智能整合分析</a:t>
            </a:r>
            <a:endPar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599425" y="690543"/>
            <a:ext cx="3383280" cy="548640"/>
          </a:xfrm>
          <a:prstGeom prst="rect">
            <a:avLst/>
          </a:prstGeom>
          <a:noFill/>
        </p:spPr>
        <p:txBody>
          <a:bodyPr wrap="none" rtlCol="0">
            <a:spAutoFit/>
          </a:bodyPr>
          <a:lstStyle/>
          <a:p>
            <a:pPr algn="l"/>
            <a:r>
              <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中期：</a:t>
            </a:r>
            <a:r>
              <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rPr>
              <a:t>用户画像勾勒</a:t>
            </a:r>
            <a:endParaRPr lang="zh-CN" altLang="en-US" sz="2800" b="1" dirty="0">
              <a:solidFill>
                <a:srgbClr val="0182F0"/>
              </a:solidFill>
              <a:latin typeface="微软雅黑" panose="020B0503020204020204" pitchFamily="34" charset="-122"/>
              <a:ea typeface="微软雅黑" panose="020B0503020204020204" pitchFamily="34" charset="-122"/>
              <a:cs typeface="幼圆" panose="02010509060101010101" charset="-122"/>
            </a:endParaRPr>
          </a:p>
        </p:txBody>
      </p:sp>
      <p:pic>
        <p:nvPicPr>
          <p:cNvPr id="2" name="图片 1"/>
          <p:cNvPicPr>
            <a:picLocks noChangeAspect="1"/>
          </p:cNvPicPr>
          <p:nvPr/>
        </p:nvPicPr>
        <p:blipFill>
          <a:blip r:embed="rId1"/>
          <a:stretch>
            <a:fillRect/>
          </a:stretch>
        </p:blipFill>
        <p:spPr>
          <a:xfrm>
            <a:off x="1481402" y="1583789"/>
            <a:ext cx="8923867" cy="4349327"/>
          </a:xfrm>
          <a:prstGeom prst="rect">
            <a:avLst/>
          </a:prstGeom>
          <a:ln>
            <a:noFill/>
          </a:ln>
          <a:effectLst>
            <a:outerShdw blurRad="190500" algn="tl" rotWithShape="0">
              <a:srgbClr val="000000">
                <a:alpha val="70000"/>
              </a:srgbClr>
            </a:outerShdw>
          </a:effectLst>
        </p:spPr>
      </p:pic>
      <p:sp>
        <p:nvSpPr>
          <p:cNvPr id="3" name="文本框 2"/>
          <p:cNvSpPr txBox="1"/>
          <p:nvPr/>
        </p:nvSpPr>
        <p:spPr>
          <a:xfrm>
            <a:off x="514362" y="207049"/>
            <a:ext cx="1524000" cy="483235"/>
          </a:xfrm>
          <a:prstGeom prst="rect">
            <a:avLst/>
          </a:prstGeom>
          <a:noFill/>
        </p:spPr>
        <p:txBody>
          <a:bodyPr wrap="none" rtlCol="0">
            <a:spAutoFit/>
          </a:bodyPr>
          <a:lstStyle/>
          <a:p>
            <a:pPr algn="l"/>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zh-CN"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12" name="矩形 11"/>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3" name="矩形 2"/>
          <p:cNvSpPr/>
          <p:nvPr/>
        </p:nvSpPr>
        <p:spPr>
          <a:xfrm>
            <a:off x="0" y="1"/>
            <a:ext cx="12192000" cy="6414868"/>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231819" y="150512"/>
            <a:ext cx="11259247" cy="5138269"/>
            <a:chOff x="231819" y="150512"/>
            <a:chExt cx="11259247" cy="5138269"/>
          </a:xfrm>
        </p:grpSpPr>
        <p:sp>
          <p:nvSpPr>
            <p:cNvPr id="5" name="文本框 4"/>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融合支付</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6" name="矩形 5"/>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73403" y="1792957"/>
              <a:ext cx="10404195" cy="78752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某社区超市</a:t>
              </a:r>
              <a:r>
                <a:rPr lang="en-US" altLang="zh-CN" sz="1600" dirty="0">
                  <a:solidFill>
                    <a:schemeClr val="bg1"/>
                  </a:solidFill>
                  <a:latin typeface="微软雅黑" panose="020B0503020204020204" pitchFamily="34" charset="-122"/>
                  <a:ea typeface="微软雅黑" panose="020B0503020204020204" pitchFamily="34" charset="-122"/>
                </a:rPr>
                <a:t>A</a:t>
              </a:r>
              <a:r>
                <a:rPr lang="zh-CN" altLang="en-US" sz="1600" dirty="0">
                  <a:solidFill>
                    <a:schemeClr val="bg1"/>
                  </a:solidFill>
                  <a:latin typeface="微软雅黑" panose="020B0503020204020204" pitchFamily="34" charset="-122"/>
                  <a:ea typeface="微软雅黑" panose="020B0503020204020204" pitchFamily="34" charset="-122"/>
                </a:rPr>
                <a:t>，规模较小，只有一处收银台，下班高峰时段收银台因找零问题总是排起长龙。有不少顾客因为购买的东西少，觉得没必要花那么多时间排队，因而转向附近的便利店购买。超市</a:t>
              </a:r>
              <a:r>
                <a:rPr lang="en-US" altLang="zh-CN" sz="1600" dirty="0">
                  <a:solidFill>
                    <a:schemeClr val="bg1"/>
                  </a:solidFill>
                  <a:latin typeface="微软雅黑" panose="020B0503020204020204" pitchFamily="34" charset="-122"/>
                  <a:ea typeface="微软雅黑" panose="020B0503020204020204" pitchFamily="34" charset="-122"/>
                </a:rPr>
                <a:t>A</a:t>
              </a:r>
              <a:r>
                <a:rPr lang="zh-CN" altLang="en-US" sz="1600" dirty="0">
                  <a:solidFill>
                    <a:schemeClr val="bg1"/>
                  </a:solidFill>
                  <a:latin typeface="微软雅黑" panose="020B0503020204020204" pitchFamily="34" charset="-122"/>
                  <a:ea typeface="微软雅黑" panose="020B0503020204020204" pitchFamily="34" charset="-122"/>
                </a:rPr>
                <a:t>因此损失了不少顾客。</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76652" y="3517364"/>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场景二</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876652" y="1314425"/>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场景一</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017432" y="2663679"/>
              <a:ext cx="6263424" cy="418191"/>
              <a:chOff x="1056069" y="3108441"/>
              <a:chExt cx="6263424" cy="418191"/>
            </a:xfrm>
          </p:grpSpPr>
          <p:sp>
            <p:nvSpPr>
              <p:cNvPr id="17" name="等腰三角形 16"/>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23493" y="3108441"/>
                <a:ext cx="6096000" cy="418191"/>
              </a:xfrm>
              <a:prstGeom prst="rect">
                <a:avLst/>
              </a:prstGeom>
            </p:spPr>
            <p:txBody>
              <a:bodyPr>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a:t>
                </a:r>
                <a:r>
                  <a:rPr lang="zh-CN" altLang="en-US" sz="1600" dirty="0" smtClean="0">
                    <a:solidFill>
                      <a:schemeClr val="accent2"/>
                    </a:solidFill>
                    <a:latin typeface="微软雅黑" panose="020B0503020204020204" pitchFamily="34" charset="-122"/>
                    <a:ea typeface="微软雅黑" panose="020B0503020204020204" pitchFamily="34" charset="-122"/>
                  </a:rPr>
                  <a:t>贝融合支付，无需找零，方便快捷</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cxnSp>
          <p:nvCxnSpPr>
            <p:cNvPr id="12" name="直接连接符 11"/>
            <p:cNvCxnSpPr/>
            <p:nvPr/>
          </p:nvCxnSpPr>
          <p:spPr>
            <a:xfrm>
              <a:off x="659933" y="3255129"/>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873403" y="4020042"/>
              <a:ext cx="10404195" cy="78752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某小区住户</a:t>
              </a:r>
              <a:r>
                <a:rPr lang="en-US" altLang="zh-CN" sz="1600" dirty="0">
                  <a:solidFill>
                    <a:schemeClr val="bg1"/>
                  </a:solidFill>
                  <a:latin typeface="微软雅黑" panose="020B0503020204020204" pitchFamily="34" charset="-122"/>
                  <a:ea typeface="微软雅黑" panose="020B0503020204020204" pitchFamily="34" charset="-122"/>
                </a:rPr>
                <a:t>G</a:t>
              </a:r>
              <a:r>
                <a:rPr lang="zh-CN" altLang="en-US" sz="1600" dirty="0">
                  <a:solidFill>
                    <a:schemeClr val="bg1"/>
                  </a:solidFill>
                  <a:latin typeface="微软雅黑" panose="020B0503020204020204" pitchFamily="34" charset="-122"/>
                  <a:ea typeface="微软雅黑" panose="020B0503020204020204" pitchFamily="34" charset="-122"/>
                </a:rPr>
                <a:t>，每天晚上有跑步的习惯，但跑步时基本上不会随身携带钱包。每次跑完步想买饮料，才会想起身上没带钱。自从小区便利店接入了微信支付，</a:t>
              </a:r>
              <a:r>
                <a:rPr lang="en-US" altLang="zh-CN" sz="1600" dirty="0">
                  <a:solidFill>
                    <a:schemeClr val="bg1"/>
                  </a:solidFill>
                  <a:latin typeface="微软雅黑" panose="020B0503020204020204" pitchFamily="34" charset="-122"/>
                  <a:ea typeface="微软雅黑" panose="020B0503020204020204" pitchFamily="34" charset="-122"/>
                </a:rPr>
                <a:t>G</a:t>
              </a:r>
              <a:r>
                <a:rPr lang="zh-CN" altLang="en-US" sz="1600" dirty="0">
                  <a:solidFill>
                    <a:schemeClr val="bg1"/>
                  </a:solidFill>
                  <a:latin typeface="微软雅黑" panose="020B0503020204020204" pitchFamily="34" charset="-122"/>
                  <a:ea typeface="微软雅黑" panose="020B0503020204020204" pitchFamily="34" charset="-122"/>
                </a:rPr>
                <a:t>先生每次跑步完都会去店里用微信支付购买饮料。</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14" name="组合 13"/>
            <p:cNvGrpSpPr/>
            <p:nvPr/>
          </p:nvGrpSpPr>
          <p:grpSpPr>
            <a:xfrm>
              <a:off x="1017432" y="4870590"/>
              <a:ext cx="6263424" cy="418191"/>
              <a:chOff x="1056069" y="3108441"/>
              <a:chExt cx="6263424" cy="418191"/>
            </a:xfrm>
          </p:grpSpPr>
          <p:sp>
            <p:nvSpPr>
              <p:cNvPr id="15" name="等腰三角形 14"/>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223493" y="3108441"/>
                <a:ext cx="6096000" cy="418191"/>
              </a:xfrm>
              <a:prstGeom prst="rect">
                <a:avLst/>
              </a:prstGeom>
            </p:spPr>
            <p:txBody>
              <a:bodyPr>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a:t>
                </a:r>
                <a:r>
                  <a:rPr lang="zh-CN" altLang="en-US" sz="1600" dirty="0" smtClean="0">
                    <a:solidFill>
                      <a:schemeClr val="accent2"/>
                    </a:solidFill>
                    <a:latin typeface="微软雅黑" panose="020B0503020204020204" pitchFamily="34" charset="-122"/>
                    <a:ea typeface="微软雅黑" panose="020B0503020204020204" pitchFamily="34" charset="-122"/>
                  </a:rPr>
                  <a:t>贝支持多种支付方式，再也不需为没带钱包而烦恼</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gr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23993" y="2205778"/>
            <a:ext cx="4876800" cy="3337560"/>
          </a:xfrm>
          <a:prstGeom prst="rect">
            <a:avLst/>
          </a:prstGeom>
        </p:spPr>
        <p:txBody>
          <a:bodyPr wrap="square">
            <a:spAutoFit/>
          </a:bodyPr>
          <a:lstStyle/>
          <a:p>
            <a:pPr>
              <a:lnSpc>
                <a:spcPct val="150000"/>
              </a:lnSpc>
            </a:pPr>
            <a:r>
              <a:rPr lang="zh-CN" altLang="en-US" dirty="0" smtClean="0">
                <a:solidFill>
                  <a:srgbClr val="0C7FE9"/>
                </a:solidFill>
                <a:latin typeface="微软雅黑" panose="020B0503020204020204" pitchFamily="34" charset="-122"/>
                <a:ea typeface="微软雅黑" panose="020B0503020204020204" pitchFamily="34" charset="-122"/>
              </a:rPr>
              <a:t>算法选择：</a:t>
            </a:r>
            <a:endParaRPr lang="zh-CN" altLang="en-US" dirty="0" smtClean="0">
              <a:solidFill>
                <a:srgbClr val="0C7FE9"/>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C7FE9"/>
                </a:solidFill>
                <a:latin typeface="微软雅黑" panose="020B0503020204020204" pitchFamily="34" charset="-122"/>
                <a:ea typeface="微软雅黑" panose="020B0503020204020204" pitchFamily="34" charset="-122"/>
              </a:rPr>
              <a:t>1</a:t>
            </a:r>
            <a:r>
              <a:rPr lang="zh-CN" altLang="en-US" dirty="0" smtClean="0">
                <a:solidFill>
                  <a:srgbClr val="0C7FE9"/>
                </a:solidFill>
                <a:latin typeface="微软雅黑" panose="020B0503020204020204" pitchFamily="34" charset="-122"/>
                <a:ea typeface="微软雅黑" panose="020B0503020204020204" pitchFamily="34" charset="-122"/>
              </a:rPr>
              <a:t>、系统推荐算法</a:t>
            </a:r>
            <a:endParaRPr lang="zh-CN" altLang="en-US" dirty="0" smtClean="0">
              <a:solidFill>
                <a:srgbClr val="0C7FE9"/>
              </a:solidFill>
              <a:latin typeface="微软雅黑" panose="020B0503020204020204" pitchFamily="34" charset="-122"/>
              <a:ea typeface="微软雅黑" panose="020B0503020204020204" pitchFamily="34" charset="-122"/>
            </a:endParaRPr>
          </a:p>
          <a:p>
            <a:pPr>
              <a:lnSpc>
                <a:spcPct val="150000"/>
              </a:lnSpc>
            </a:pPr>
            <a:r>
              <a:rPr lang="en-US" altLang="zh-CN" dirty="0" smtClean="0">
                <a:solidFill>
                  <a:srgbClr val="0C7FE9"/>
                </a:solidFill>
                <a:latin typeface="微软雅黑" panose="020B0503020204020204" pitchFamily="34" charset="-122"/>
                <a:ea typeface="微软雅黑" panose="020B0503020204020204" pitchFamily="34" charset="-122"/>
              </a:rPr>
              <a:t>2</a:t>
            </a:r>
            <a:r>
              <a:rPr lang="zh-CN" altLang="en-US" dirty="0" smtClean="0">
                <a:solidFill>
                  <a:srgbClr val="0C7FE9"/>
                </a:solidFill>
                <a:latin typeface="微软雅黑" panose="020B0503020204020204" pitchFamily="34" charset="-122"/>
                <a:ea typeface="微软雅黑" panose="020B0503020204020204" pitchFamily="34" charset="-122"/>
              </a:rPr>
              <a:t>、自定义算法</a:t>
            </a:r>
            <a:endParaRPr lang="zh-CN" altLang="en-US" dirty="0" smtClean="0">
              <a:solidFill>
                <a:srgbClr val="0C7FE9"/>
              </a:solidFill>
              <a:latin typeface="微软雅黑" panose="020B0503020204020204" pitchFamily="34" charset="-122"/>
              <a:ea typeface="微软雅黑" panose="020B0503020204020204" pitchFamily="34" charset="-122"/>
            </a:endParaRPr>
          </a:p>
          <a:p>
            <a:pPr>
              <a:lnSpc>
                <a:spcPct val="150000"/>
              </a:lnSpc>
            </a:pPr>
            <a:endParaRPr lang="zh-CN" altLang="en-US" sz="1600" dirty="0" smtClean="0">
              <a:solidFill>
                <a:srgbClr val="0C7FE9"/>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0C7FE9"/>
                </a:solidFill>
                <a:latin typeface="微软雅黑" panose="020B0503020204020204" pitchFamily="34" charset="-122"/>
                <a:ea typeface="微软雅黑" panose="020B0503020204020204" pitchFamily="34" charset="-122"/>
              </a:rPr>
              <a:t>模型定义：</a:t>
            </a:r>
            <a:endParaRPr lang="zh-CN" altLang="en-US" dirty="0" smtClean="0">
              <a:solidFill>
                <a:srgbClr val="0C7FE9"/>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EB5767"/>
                </a:solidFill>
                <a:latin typeface="微软雅黑" panose="020B0503020204020204" pitchFamily="34" charset="-122"/>
                <a:ea typeface="微软雅黑" panose="020B0503020204020204" pitchFamily="34" charset="-122"/>
              </a:rPr>
              <a:t>活跃度：评估到店周期</a:t>
            </a:r>
            <a:endParaRPr lang="zh-CN" altLang="en-US" dirty="0" smtClean="0">
              <a:solidFill>
                <a:srgbClr val="EB5767"/>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23C6C8"/>
                </a:solidFill>
                <a:latin typeface="微软雅黑" panose="020B0503020204020204" pitchFamily="34" charset="-122"/>
                <a:ea typeface="微软雅黑" panose="020B0503020204020204" pitchFamily="34" charset="-122"/>
              </a:rPr>
              <a:t>忠诚度：考察到店频次</a:t>
            </a:r>
            <a:endParaRPr lang="zh-CN" altLang="en-US" dirty="0" smtClean="0">
              <a:solidFill>
                <a:srgbClr val="23C6C8"/>
              </a:solidFill>
              <a:latin typeface="微软雅黑" panose="020B0503020204020204" pitchFamily="34" charset="-122"/>
              <a:ea typeface="微软雅黑" panose="020B0503020204020204" pitchFamily="34" charset="-122"/>
            </a:endParaRPr>
          </a:p>
          <a:p>
            <a:pPr>
              <a:lnSpc>
                <a:spcPct val="150000"/>
              </a:lnSpc>
            </a:pPr>
            <a:r>
              <a:rPr lang="zh-CN" altLang="en-US" dirty="0" smtClean="0">
                <a:solidFill>
                  <a:srgbClr val="FDA564"/>
                </a:solidFill>
                <a:latin typeface="微软雅黑" panose="020B0503020204020204" pitchFamily="34" charset="-122"/>
                <a:ea typeface="微软雅黑" panose="020B0503020204020204" pitchFamily="34" charset="-122"/>
              </a:rPr>
              <a:t>价值度：统计消费能力</a:t>
            </a:r>
            <a:endParaRPr lang="zh-CN" altLang="en-US" dirty="0" smtClean="0">
              <a:solidFill>
                <a:srgbClr val="FDA564"/>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5655339" y="541075"/>
            <a:ext cx="5593988" cy="5790461"/>
            <a:chOff x="6053" y="1007"/>
            <a:chExt cx="6916" cy="7224"/>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053" y="3160"/>
              <a:ext cx="6916" cy="5071"/>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3" y="1007"/>
              <a:ext cx="6916" cy="2105"/>
            </a:xfrm>
            <a:prstGeom prst="rect">
              <a:avLst/>
            </a:prstGeom>
            <a:ln>
              <a:noFill/>
            </a:ln>
            <a:effectLst>
              <a:outerShdw blurRad="190500" algn="tl" rotWithShape="0">
                <a:srgbClr val="000000">
                  <a:alpha val="70000"/>
                </a:srgbClr>
              </a:outerShdw>
            </a:effectLst>
          </p:spPr>
        </p:pic>
      </p:grpSp>
      <p:sp>
        <p:nvSpPr>
          <p:cNvPr id="5" name="文本框 4"/>
          <p:cNvSpPr txBox="1"/>
          <p:nvPr/>
        </p:nvSpPr>
        <p:spPr>
          <a:xfrm>
            <a:off x="624325" y="1349250"/>
            <a:ext cx="3383280" cy="548640"/>
          </a:xfrm>
          <a:prstGeom prst="rect">
            <a:avLst/>
          </a:prstGeom>
          <a:noFill/>
        </p:spPr>
        <p:txBody>
          <a:bodyPr wrap="none" rtlCol="0">
            <a:spAutoFit/>
          </a:bodyPr>
          <a:lstStyle/>
          <a:p>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rPr>
              <a:t>中期：</a:t>
            </a:r>
            <a:r>
              <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rPr>
              <a:t>客户模型管理</a:t>
            </a:r>
            <a:endPar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endParaRPr>
          </a:p>
        </p:txBody>
      </p:sp>
      <p:sp>
        <p:nvSpPr>
          <p:cNvPr id="6" name="文本框 5"/>
          <p:cNvSpPr txBox="1"/>
          <p:nvPr/>
        </p:nvSpPr>
        <p:spPr>
          <a:xfrm>
            <a:off x="514362" y="207049"/>
            <a:ext cx="1524000" cy="483235"/>
          </a:xfrm>
          <a:prstGeom prst="rect">
            <a:avLst/>
          </a:prstGeom>
          <a:noFill/>
        </p:spPr>
        <p:txBody>
          <a:bodyPr wrap="none" rtlCol="0">
            <a:spAutoFit/>
          </a:bodyPr>
          <a:lstStyle/>
          <a:p>
            <a:pPr algn="l"/>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zh-CN"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12" name="矩形 11"/>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4914053" y="491913"/>
            <a:ext cx="2020993" cy="35390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矩形标注 19"/>
          <p:cNvSpPr/>
          <p:nvPr/>
        </p:nvSpPr>
        <p:spPr>
          <a:xfrm>
            <a:off x="4376420" y="3991187"/>
            <a:ext cx="3119967" cy="2401147"/>
          </a:xfrm>
          <a:prstGeom prst="wedgeRectCallout">
            <a:avLst>
              <a:gd name="adj1" fmla="val 474"/>
              <a:gd name="adj2" fmla="val -109026"/>
            </a:avLst>
          </a:prstGeom>
          <a:noFill/>
          <a:ln>
            <a:solidFill>
              <a:srgbClr val="23C6C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矩形标注 18"/>
          <p:cNvSpPr/>
          <p:nvPr/>
        </p:nvSpPr>
        <p:spPr>
          <a:xfrm>
            <a:off x="8218593" y="2985347"/>
            <a:ext cx="3119967" cy="2401147"/>
          </a:xfrm>
          <a:prstGeom prst="wedgeRectCallout">
            <a:avLst>
              <a:gd name="adj1" fmla="val -93310"/>
              <a:gd name="adj2" fmla="val -71227"/>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sz="2400"/>
          </a:p>
        </p:txBody>
      </p:sp>
      <p:sp>
        <p:nvSpPr>
          <p:cNvPr id="18" name="矩形标注 17"/>
          <p:cNvSpPr/>
          <p:nvPr/>
        </p:nvSpPr>
        <p:spPr>
          <a:xfrm>
            <a:off x="502073" y="2985347"/>
            <a:ext cx="3119967" cy="2401147"/>
          </a:xfrm>
          <a:prstGeom prst="wedgeRectCallout">
            <a:avLst>
              <a:gd name="adj1" fmla="val 94922"/>
              <a:gd name="adj2" fmla="val -7204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sz="2400"/>
          </a:p>
        </p:txBody>
      </p:sp>
      <p:sp>
        <p:nvSpPr>
          <p:cNvPr id="5" name="文本框 4"/>
          <p:cNvSpPr txBox="1"/>
          <p:nvPr/>
        </p:nvSpPr>
        <p:spPr>
          <a:xfrm>
            <a:off x="424088" y="1508000"/>
            <a:ext cx="3383280" cy="548640"/>
          </a:xfrm>
          <a:prstGeom prst="rect">
            <a:avLst/>
          </a:prstGeom>
          <a:noFill/>
        </p:spPr>
        <p:txBody>
          <a:bodyPr wrap="none" rtlCol="0">
            <a:spAutoFit/>
          </a:bodyPr>
          <a:lstStyle/>
          <a:p>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rPr>
              <a:t>中期：客户分类标签</a:t>
            </a:r>
            <a:endPar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endParaRPr>
          </a:p>
        </p:txBody>
      </p:sp>
      <p:pic>
        <p:nvPicPr>
          <p:cNvPr id="2" name="图片 1"/>
          <p:cNvPicPr>
            <a:picLocks noChangeAspect="1"/>
          </p:cNvPicPr>
          <p:nvPr/>
        </p:nvPicPr>
        <p:blipFill>
          <a:blip r:embed="rId2"/>
          <a:srcRect l="66584"/>
          <a:stretch>
            <a:fillRect/>
          </a:stretch>
        </p:blipFill>
        <p:spPr>
          <a:xfrm>
            <a:off x="8218593" y="2986193"/>
            <a:ext cx="3119967" cy="2400300"/>
          </a:xfrm>
          <a:prstGeom prst="rect">
            <a:avLst/>
          </a:prstGeom>
          <a:ln>
            <a:noFill/>
          </a:ln>
          <a:effectLst>
            <a:outerShdw blurRad="190500" algn="tl" rotWithShape="0">
              <a:srgbClr val="000000">
                <a:alpha val="70000"/>
              </a:srgbClr>
            </a:outerShdw>
          </a:effectLst>
        </p:spPr>
      </p:pic>
      <p:pic>
        <p:nvPicPr>
          <p:cNvPr id="16" name="图片 15"/>
          <p:cNvPicPr>
            <a:picLocks noChangeAspect="1"/>
          </p:cNvPicPr>
          <p:nvPr/>
        </p:nvPicPr>
        <p:blipFill>
          <a:blip r:embed="rId2"/>
          <a:srcRect l="33402" r="33685"/>
          <a:stretch>
            <a:fillRect/>
          </a:stretch>
        </p:blipFill>
        <p:spPr>
          <a:xfrm>
            <a:off x="4376420" y="3992033"/>
            <a:ext cx="3095333" cy="2400000"/>
          </a:xfrm>
          <a:prstGeom prst="rect">
            <a:avLst/>
          </a:prstGeom>
          <a:ln>
            <a:noFill/>
          </a:ln>
          <a:effectLst>
            <a:outerShdw blurRad="190500" algn="tl" rotWithShape="0">
              <a:srgbClr val="000000">
                <a:alpha val="70000"/>
              </a:srgbClr>
            </a:outerShdw>
          </a:effectLst>
        </p:spPr>
      </p:pic>
      <p:pic>
        <p:nvPicPr>
          <p:cNvPr id="17" name="图片 16"/>
          <p:cNvPicPr>
            <a:picLocks noChangeAspect="1"/>
          </p:cNvPicPr>
          <p:nvPr/>
        </p:nvPicPr>
        <p:blipFill>
          <a:blip r:embed="rId2"/>
          <a:srcRect r="66832"/>
          <a:stretch>
            <a:fillRect/>
          </a:stretch>
        </p:blipFill>
        <p:spPr>
          <a:xfrm>
            <a:off x="502920" y="2986193"/>
            <a:ext cx="3119333" cy="2400000"/>
          </a:xfrm>
          <a:prstGeom prst="rect">
            <a:avLst/>
          </a:prstGeom>
          <a:ln>
            <a:noFill/>
          </a:ln>
          <a:effectLst>
            <a:outerShdw blurRad="190500" algn="tl" rotWithShape="0">
              <a:srgbClr val="000000">
                <a:alpha val="70000"/>
              </a:srgbClr>
            </a:outerShdw>
          </a:effectLst>
        </p:spPr>
      </p:pic>
      <p:sp>
        <p:nvSpPr>
          <p:cNvPr id="3" name="文本框 2"/>
          <p:cNvSpPr txBox="1"/>
          <p:nvPr/>
        </p:nvSpPr>
        <p:spPr>
          <a:xfrm>
            <a:off x="514362" y="207049"/>
            <a:ext cx="1524000" cy="483235"/>
          </a:xfrm>
          <a:prstGeom prst="rect">
            <a:avLst/>
          </a:prstGeom>
          <a:noFill/>
        </p:spPr>
        <p:txBody>
          <a:bodyPr wrap="none" rtlCol="0">
            <a:spAutoFit/>
          </a:bodyPr>
          <a:lstStyle/>
          <a:p>
            <a:pPr algn="l"/>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zh-CN"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12" name="矩形 11"/>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p:nvPr/>
        </p:nvPicPr>
        <p:blipFill>
          <a:blip r:embed="rId1"/>
          <a:srcRect/>
          <a:stretch>
            <a:fillRect/>
          </a:stretch>
        </p:blipFill>
        <p:spPr>
          <a:xfrm>
            <a:off x="3499175" y="890052"/>
            <a:ext cx="5193720" cy="2484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标注 3"/>
          <p:cNvSpPr/>
          <p:nvPr/>
        </p:nvSpPr>
        <p:spPr>
          <a:xfrm>
            <a:off x="8835813" y="3600027"/>
            <a:ext cx="2974340" cy="2474807"/>
          </a:xfrm>
          <a:prstGeom prst="wedgeRectCallout">
            <a:avLst>
              <a:gd name="adj1" fmla="val -108155"/>
              <a:gd name="adj2" fmla="val -76034"/>
            </a:avLst>
          </a:prstGeom>
          <a:solidFill>
            <a:schemeClr val="bg1"/>
          </a:solidFill>
          <a:ln>
            <a:solidFill>
              <a:srgbClr val="0C7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 name="矩形标注 2"/>
          <p:cNvSpPr/>
          <p:nvPr/>
        </p:nvSpPr>
        <p:spPr>
          <a:xfrm>
            <a:off x="4654127" y="3600027"/>
            <a:ext cx="2974340" cy="2474807"/>
          </a:xfrm>
          <a:prstGeom prst="wedgeRectCallout">
            <a:avLst>
              <a:gd name="adj1" fmla="val -21221"/>
              <a:gd name="adj2" fmla="val -76445"/>
            </a:avLst>
          </a:prstGeom>
          <a:solidFill>
            <a:schemeClr val="bg1"/>
          </a:solidFill>
          <a:ln>
            <a:solidFill>
              <a:srgbClr val="0C7F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 name="矩形标注 1"/>
          <p:cNvSpPr/>
          <p:nvPr/>
        </p:nvSpPr>
        <p:spPr>
          <a:xfrm>
            <a:off x="392007" y="3596640"/>
            <a:ext cx="2974340" cy="2474807"/>
          </a:xfrm>
          <a:prstGeom prst="wedgeRectCallout">
            <a:avLst>
              <a:gd name="adj1" fmla="val 76501"/>
              <a:gd name="adj2" fmla="val -76855"/>
            </a:avLst>
          </a:prstGeom>
          <a:solidFill>
            <a:schemeClr val="bg1"/>
          </a:solidFill>
          <a:ln>
            <a:solidFill>
              <a:srgbClr val="018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9" name="图片 18"/>
          <p:cNvPicPr/>
          <p:nvPr/>
        </p:nvPicPr>
        <p:blipFill>
          <a:blip r:embed="rId2"/>
          <a:srcRect l="675" t="2156" r="25136" b="1047"/>
          <a:stretch>
            <a:fillRect/>
          </a:stretch>
        </p:blipFill>
        <p:spPr>
          <a:xfrm>
            <a:off x="392007" y="3613573"/>
            <a:ext cx="2974340" cy="2468033"/>
          </a:xfrm>
          <a:prstGeom prst="rect">
            <a:avLst/>
          </a:prstGeom>
          <a:ln>
            <a:noFill/>
          </a:ln>
          <a:effectLst>
            <a:outerShdw blurRad="190500" algn="tl" rotWithShape="0">
              <a:srgbClr val="000000">
                <a:alpha val="70000"/>
              </a:srgbClr>
            </a:outerShdw>
          </a:effectLst>
        </p:spPr>
      </p:pic>
      <p:pic>
        <p:nvPicPr>
          <p:cNvPr id="20" name="图片 19"/>
          <p:cNvPicPr/>
          <p:nvPr/>
        </p:nvPicPr>
        <p:blipFill>
          <a:blip r:embed="rId3"/>
          <a:srcRect l="1275" t="16457" r="21042" b="1785"/>
          <a:stretch>
            <a:fillRect/>
          </a:stretch>
        </p:blipFill>
        <p:spPr>
          <a:xfrm>
            <a:off x="4647353" y="3604260"/>
            <a:ext cx="2976000" cy="2467200"/>
          </a:xfrm>
          <a:prstGeom prst="rect">
            <a:avLst/>
          </a:prstGeom>
          <a:ln>
            <a:noFill/>
          </a:ln>
          <a:effectLst>
            <a:outerShdw blurRad="190500" algn="tl" rotWithShape="0">
              <a:srgbClr val="000000">
                <a:alpha val="70000"/>
              </a:srgbClr>
            </a:outerShdw>
          </a:effectLst>
        </p:spPr>
      </p:pic>
      <p:pic>
        <p:nvPicPr>
          <p:cNvPr id="23" name="图片 22"/>
          <p:cNvPicPr/>
          <p:nvPr/>
        </p:nvPicPr>
        <p:blipFill>
          <a:blip r:embed="rId4"/>
          <a:srcRect l="933" t="920" r="25865" b="1825"/>
          <a:stretch>
            <a:fillRect/>
          </a:stretch>
        </p:blipFill>
        <p:spPr>
          <a:xfrm>
            <a:off x="8835813" y="3604260"/>
            <a:ext cx="2976000" cy="2467200"/>
          </a:xfrm>
          <a:prstGeom prst="rect">
            <a:avLst/>
          </a:prstGeom>
          <a:ln>
            <a:noFill/>
          </a:ln>
          <a:effectLst>
            <a:outerShdw blurRad="190500" algn="tl" rotWithShape="0">
              <a:srgbClr val="000000">
                <a:alpha val="70000"/>
              </a:srgbClr>
            </a:outerShdw>
          </a:effectLst>
        </p:spPr>
      </p:pic>
      <p:sp>
        <p:nvSpPr>
          <p:cNvPr id="24" name="矩形 23"/>
          <p:cNvSpPr/>
          <p:nvPr/>
        </p:nvSpPr>
        <p:spPr>
          <a:xfrm>
            <a:off x="1236118" y="3274310"/>
            <a:ext cx="863600" cy="309880"/>
          </a:xfrm>
          <a:prstGeom prst="rect">
            <a:avLst/>
          </a:prstGeom>
        </p:spPr>
        <p:txBody>
          <a:bodyPr wrap="none">
            <a:spAutoFit/>
          </a:bodyPr>
          <a:lstStyle/>
          <a:p>
            <a:r>
              <a:rPr lang="zh-CN" altLang="en-US" sz="1335" b="1" dirty="0" smtClean="0">
                <a:latin typeface="微软雅黑" panose="020B0503020204020204" pitchFamily="34" charset="-122"/>
                <a:ea typeface="微软雅黑" panose="020B0503020204020204" pitchFamily="34" charset="-122"/>
              </a:rPr>
              <a:t>批量送券</a:t>
            </a:r>
            <a:endParaRPr lang="zh-CN" altLang="en-US" sz="1335" b="1" dirty="0" smtClean="0">
              <a:latin typeface="微软雅黑" panose="020B0503020204020204" pitchFamily="34" charset="-122"/>
              <a:ea typeface="微软雅黑" panose="020B0503020204020204" pitchFamily="34" charset="-122"/>
            </a:endParaRPr>
          </a:p>
        </p:txBody>
      </p:sp>
      <p:sp>
        <p:nvSpPr>
          <p:cNvPr id="28" name="矩形 27"/>
          <p:cNvSpPr/>
          <p:nvPr/>
        </p:nvSpPr>
        <p:spPr>
          <a:xfrm>
            <a:off x="9821354" y="3285107"/>
            <a:ext cx="1249680" cy="319405"/>
          </a:xfrm>
          <a:prstGeom prst="rect">
            <a:avLst/>
          </a:prstGeom>
        </p:spPr>
        <p:txBody>
          <a:bodyPr wrap="none">
            <a:spAutoFit/>
          </a:bodyPr>
          <a:lstStyle/>
          <a:p>
            <a:r>
              <a:rPr lang="zh-CN" altLang="en-US" sz="1400" b="1" dirty="0" smtClean="0">
                <a:latin typeface="微软雅黑" panose="020B0503020204020204" pitchFamily="34" charset="-122"/>
                <a:ea typeface="微软雅黑" panose="020B0503020204020204" pitchFamily="34" charset="-122"/>
              </a:rPr>
              <a:t>二</a:t>
            </a:r>
            <a:r>
              <a:rPr lang="zh-CN" altLang="en-US" sz="1400" b="1" smtClean="0">
                <a:latin typeface="微软雅黑" panose="020B0503020204020204" pitchFamily="34" charset="-122"/>
                <a:ea typeface="微软雅黑" panose="020B0503020204020204" pitchFamily="34" charset="-122"/>
              </a:rPr>
              <a:t>次消费送券</a:t>
            </a:r>
            <a:endParaRPr lang="zh-CN" altLang="en-US" sz="1400" b="1" dirty="0" smtClean="0">
              <a:latin typeface="微软雅黑" panose="020B0503020204020204" pitchFamily="34" charset="-122"/>
              <a:ea typeface="微软雅黑" panose="020B0503020204020204" pitchFamily="34" charset="-122"/>
            </a:endParaRPr>
          </a:p>
        </p:txBody>
      </p:sp>
      <p:sp>
        <p:nvSpPr>
          <p:cNvPr id="30" name="矩形 29"/>
          <p:cNvSpPr/>
          <p:nvPr/>
        </p:nvSpPr>
        <p:spPr>
          <a:xfrm>
            <a:off x="5929021" y="3264687"/>
            <a:ext cx="1249680" cy="319405"/>
          </a:xfrm>
          <a:prstGeom prst="rect">
            <a:avLst/>
          </a:prstGeom>
        </p:spPr>
        <p:txBody>
          <a:bodyPr wrap="none">
            <a:spAutoFit/>
          </a:bodyPr>
          <a:lstStyle/>
          <a:p>
            <a:r>
              <a:rPr lang="zh-CN" altLang="en-US" sz="1400" b="1" dirty="0" smtClean="0">
                <a:latin typeface="微软雅黑" panose="020B0503020204020204" pitchFamily="34" charset="-122"/>
                <a:ea typeface="微软雅黑" panose="020B0503020204020204" pitchFamily="34" charset="-122"/>
              </a:rPr>
              <a:t>首次消费送券</a:t>
            </a:r>
            <a:endParaRPr lang="zh-CN" altLang="en-US" sz="1400" b="1" dirty="0" smtClean="0">
              <a:latin typeface="微软雅黑" panose="020B0503020204020204" pitchFamily="34" charset="-122"/>
              <a:ea typeface="微软雅黑" panose="020B0503020204020204" pitchFamily="34" charset="-122"/>
            </a:endParaRPr>
          </a:p>
        </p:txBody>
      </p:sp>
      <p:sp>
        <p:nvSpPr>
          <p:cNvPr id="5" name="文本框 4"/>
          <p:cNvSpPr txBox="1"/>
          <p:nvPr/>
        </p:nvSpPr>
        <p:spPr>
          <a:xfrm>
            <a:off x="154425" y="1333163"/>
            <a:ext cx="3027680" cy="548640"/>
          </a:xfrm>
          <a:prstGeom prst="rect">
            <a:avLst/>
          </a:prstGeom>
          <a:noFill/>
        </p:spPr>
        <p:txBody>
          <a:bodyPr wrap="none" rtlCol="0">
            <a:spAutoFit/>
          </a:bodyPr>
          <a:lstStyle/>
          <a:p>
            <a:r>
              <a:rPr 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rPr>
              <a:t>后期：智能化营销</a:t>
            </a:r>
            <a:endParaRPr 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endParaRPr>
          </a:p>
        </p:txBody>
      </p:sp>
      <p:sp>
        <p:nvSpPr>
          <p:cNvPr id="6" name="文本框 5"/>
          <p:cNvSpPr txBox="1"/>
          <p:nvPr/>
        </p:nvSpPr>
        <p:spPr>
          <a:xfrm>
            <a:off x="514362" y="207049"/>
            <a:ext cx="1524000" cy="483235"/>
          </a:xfrm>
          <a:prstGeom prst="rect">
            <a:avLst/>
          </a:prstGeom>
          <a:noFill/>
        </p:spPr>
        <p:txBody>
          <a:bodyPr wrap="none" rtlCol="0">
            <a:spAutoFit/>
          </a:bodyPr>
          <a:lstStyle/>
          <a:p>
            <a:pPr algn="l"/>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zh-CN"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12" name="矩形 11"/>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p:nvPr/>
        </p:nvPicPr>
        <p:blipFill>
          <a:blip r:embed="rId1"/>
          <a:srcRect/>
          <a:stretch>
            <a:fillRect/>
          </a:stretch>
        </p:blipFill>
        <p:spPr>
          <a:xfrm>
            <a:off x="2912547" y="1091221"/>
            <a:ext cx="6523547" cy="5027176"/>
          </a:xfrm>
          <a:prstGeom prst="rect">
            <a:avLst/>
          </a:prstGeom>
          <a:ln>
            <a:noFill/>
          </a:ln>
          <a:effectLst>
            <a:outerShdw blurRad="190500" algn="tl" rotWithShape="0">
              <a:srgbClr val="000000">
                <a:alpha val="70000"/>
              </a:srgbClr>
            </a:outerShdw>
          </a:effectLst>
        </p:spPr>
      </p:pic>
      <p:sp>
        <p:nvSpPr>
          <p:cNvPr id="5" name="文本框 4"/>
          <p:cNvSpPr txBox="1"/>
          <p:nvPr/>
        </p:nvSpPr>
        <p:spPr>
          <a:xfrm>
            <a:off x="4275786" y="328381"/>
            <a:ext cx="3129280" cy="548640"/>
          </a:xfrm>
          <a:prstGeom prst="rect">
            <a:avLst/>
          </a:prstGeom>
          <a:noFill/>
        </p:spPr>
        <p:txBody>
          <a:bodyPr wrap="none" rtlCol="0">
            <a:spAutoFit/>
          </a:bodyPr>
          <a:lstStyle/>
          <a:p>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rPr>
              <a:t>后期</a:t>
            </a:r>
            <a:r>
              <a:rPr lang="en-US" altLang="zh-CN"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rPr>
              <a:t>:</a:t>
            </a:r>
            <a:r>
              <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rPr>
              <a:t>营销行为追踪</a:t>
            </a:r>
            <a:endParaRPr lang="zh-CN" altLang="en-US" sz="28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endParaRPr>
          </a:p>
        </p:txBody>
      </p:sp>
      <p:sp>
        <p:nvSpPr>
          <p:cNvPr id="2" name="矩形标注 1"/>
          <p:cNvSpPr/>
          <p:nvPr/>
        </p:nvSpPr>
        <p:spPr>
          <a:xfrm>
            <a:off x="265853" y="2241127"/>
            <a:ext cx="2156460" cy="592667"/>
          </a:xfrm>
          <a:prstGeom prst="wedgeRectCallout">
            <a:avLst>
              <a:gd name="adj1" fmla="val 115915"/>
              <a:gd name="adj2" fmla="val -27571"/>
            </a:avLst>
          </a:prstGeom>
          <a:solidFill>
            <a:schemeClr val="bg1"/>
          </a:solidFill>
          <a:ln>
            <a:solidFill>
              <a:srgbClr val="018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C7FE9"/>
                </a:solidFill>
                <a:latin typeface="微软雅黑" panose="020B0503020204020204" pitchFamily="34" charset="-122"/>
                <a:ea typeface="微软雅黑" panose="020B0503020204020204" pitchFamily="34" charset="-122"/>
              </a:rPr>
              <a:t>营销活动细节</a:t>
            </a:r>
            <a:endParaRPr lang="zh-CN" altLang="en-US" sz="2000" dirty="0">
              <a:solidFill>
                <a:srgbClr val="0C7FE9"/>
              </a:solidFill>
              <a:latin typeface="微软雅黑" panose="020B0503020204020204" pitchFamily="34" charset="-122"/>
              <a:ea typeface="微软雅黑" panose="020B0503020204020204" pitchFamily="34" charset="-122"/>
            </a:endParaRPr>
          </a:p>
        </p:txBody>
      </p:sp>
      <p:sp>
        <p:nvSpPr>
          <p:cNvPr id="3" name="矩形标注 2"/>
          <p:cNvSpPr/>
          <p:nvPr/>
        </p:nvSpPr>
        <p:spPr>
          <a:xfrm>
            <a:off x="265853" y="3854027"/>
            <a:ext cx="2156460" cy="592667"/>
          </a:xfrm>
          <a:prstGeom prst="wedgeRectCallout">
            <a:avLst>
              <a:gd name="adj1" fmla="val 115915"/>
              <a:gd name="adj2" fmla="val -27571"/>
            </a:avLst>
          </a:prstGeom>
          <a:solidFill>
            <a:schemeClr val="bg1"/>
          </a:solidFill>
          <a:ln>
            <a:solidFill>
              <a:srgbClr val="018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C7FE9"/>
                </a:solidFill>
                <a:latin typeface="微软雅黑" panose="020B0503020204020204" pitchFamily="34" charset="-122"/>
                <a:ea typeface="微软雅黑" panose="020B0503020204020204" pitchFamily="34" charset="-122"/>
              </a:rPr>
              <a:t>核销效果展示</a:t>
            </a:r>
            <a:endParaRPr lang="zh-CN" altLang="en-US" sz="2000" dirty="0">
              <a:solidFill>
                <a:srgbClr val="0C7FE9"/>
              </a:solidFill>
              <a:latin typeface="微软雅黑" panose="020B0503020204020204" pitchFamily="34" charset="-122"/>
              <a:ea typeface="微软雅黑" panose="020B0503020204020204" pitchFamily="34" charset="-122"/>
            </a:endParaRPr>
          </a:p>
        </p:txBody>
      </p:sp>
      <p:sp>
        <p:nvSpPr>
          <p:cNvPr id="4" name="矩形标注 3"/>
          <p:cNvSpPr/>
          <p:nvPr/>
        </p:nvSpPr>
        <p:spPr>
          <a:xfrm>
            <a:off x="9849273" y="5067300"/>
            <a:ext cx="2156460" cy="592667"/>
          </a:xfrm>
          <a:prstGeom prst="wedgeRectCallout">
            <a:avLst>
              <a:gd name="adj1" fmla="val -117491"/>
              <a:gd name="adj2" fmla="val -42428"/>
            </a:avLst>
          </a:prstGeom>
          <a:solidFill>
            <a:schemeClr val="bg1"/>
          </a:solidFill>
          <a:ln>
            <a:solidFill>
              <a:srgbClr val="018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C7FE9"/>
                </a:solidFill>
                <a:latin typeface="微软雅黑" panose="020B0503020204020204" pitchFamily="34" charset="-122"/>
                <a:ea typeface="微软雅黑" panose="020B0503020204020204" pitchFamily="34" charset="-122"/>
              </a:rPr>
              <a:t>统计数据展示</a:t>
            </a:r>
            <a:endParaRPr lang="zh-CN" altLang="en-US" sz="2000" dirty="0">
              <a:solidFill>
                <a:srgbClr val="0C7FE9"/>
              </a:solidFill>
              <a:latin typeface="微软雅黑" panose="020B0503020204020204" pitchFamily="34" charset="-122"/>
              <a:ea typeface="微软雅黑" panose="020B0503020204020204" pitchFamily="34" charset="-122"/>
            </a:endParaRPr>
          </a:p>
        </p:txBody>
      </p:sp>
      <p:sp>
        <p:nvSpPr>
          <p:cNvPr id="8" name="矩形标注 7"/>
          <p:cNvSpPr/>
          <p:nvPr/>
        </p:nvSpPr>
        <p:spPr>
          <a:xfrm>
            <a:off x="9849273" y="3405293"/>
            <a:ext cx="2156460" cy="592667"/>
          </a:xfrm>
          <a:prstGeom prst="wedgeRectCallout">
            <a:avLst>
              <a:gd name="adj1" fmla="val -115645"/>
              <a:gd name="adj2" fmla="val 41428"/>
            </a:avLst>
          </a:prstGeom>
          <a:solidFill>
            <a:schemeClr val="bg1"/>
          </a:solidFill>
          <a:ln>
            <a:solidFill>
              <a:srgbClr val="0182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rgbClr val="0C7FE9"/>
                </a:solidFill>
                <a:latin typeface="微软雅黑" panose="020B0503020204020204" pitchFamily="34" charset="-122"/>
                <a:ea typeface="微软雅黑" panose="020B0503020204020204" pitchFamily="34" charset="-122"/>
              </a:rPr>
              <a:t>消费金额分布</a:t>
            </a:r>
            <a:endParaRPr lang="zh-CN" altLang="en-US" sz="2000" dirty="0">
              <a:solidFill>
                <a:srgbClr val="0C7FE9"/>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514362" y="207049"/>
            <a:ext cx="1524000" cy="483235"/>
          </a:xfrm>
          <a:prstGeom prst="rect">
            <a:avLst/>
          </a:prstGeom>
          <a:noFill/>
        </p:spPr>
        <p:txBody>
          <a:bodyPr wrap="none" rtlCol="0">
            <a:spAutoFit/>
          </a:bodyPr>
          <a:lstStyle/>
          <a:p>
            <a:pPr algn="l"/>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zh-CN"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12" name="矩形 11"/>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弧形 4"/>
          <p:cNvSpPr/>
          <p:nvPr/>
        </p:nvSpPr>
        <p:spPr>
          <a:xfrm>
            <a:off x="3275771" y="2156507"/>
            <a:ext cx="1452841" cy="2479481"/>
          </a:xfrm>
          <a:prstGeom prst="arc">
            <a:avLst>
              <a:gd name="adj1" fmla="val 16200000"/>
              <a:gd name="adj2" fmla="val 566907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弧形 5"/>
          <p:cNvSpPr/>
          <p:nvPr/>
        </p:nvSpPr>
        <p:spPr>
          <a:xfrm>
            <a:off x="3268149" y="2654435"/>
            <a:ext cx="1452841" cy="1524272"/>
          </a:xfrm>
          <a:prstGeom prst="arc">
            <a:avLst>
              <a:gd name="adj1" fmla="val 16200000"/>
              <a:gd name="adj2" fmla="val 566907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弧形 6"/>
          <p:cNvSpPr/>
          <p:nvPr/>
        </p:nvSpPr>
        <p:spPr>
          <a:xfrm>
            <a:off x="3260528" y="2999935"/>
            <a:ext cx="1452841" cy="792621"/>
          </a:xfrm>
          <a:prstGeom prst="arc">
            <a:avLst>
              <a:gd name="adj1" fmla="val 16200000"/>
              <a:gd name="adj2" fmla="val 5669076"/>
            </a:avLst>
          </a:prstGeom>
          <a:ln w="381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p:cNvSpPr/>
          <p:nvPr/>
        </p:nvSpPr>
        <p:spPr>
          <a:xfrm>
            <a:off x="4736231" y="2542655"/>
            <a:ext cx="1966309" cy="1544595"/>
          </a:xfrm>
          <a:prstGeom prst="ellips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弧形 8"/>
          <p:cNvSpPr/>
          <p:nvPr/>
        </p:nvSpPr>
        <p:spPr>
          <a:xfrm flipH="1">
            <a:off x="6710164" y="2054887"/>
            <a:ext cx="1567157" cy="2479481"/>
          </a:xfrm>
          <a:prstGeom prst="arc">
            <a:avLst>
              <a:gd name="adj1" fmla="val 16200000"/>
              <a:gd name="adj2" fmla="val 5669076"/>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9"/>
          <p:cNvSpPr/>
          <p:nvPr/>
        </p:nvSpPr>
        <p:spPr>
          <a:xfrm flipH="1">
            <a:off x="6702543" y="2552816"/>
            <a:ext cx="1567157" cy="1524272"/>
          </a:xfrm>
          <a:prstGeom prst="arc">
            <a:avLst>
              <a:gd name="adj1" fmla="val 16200000"/>
              <a:gd name="adj2" fmla="val 5669076"/>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0"/>
          <p:cNvSpPr/>
          <p:nvPr/>
        </p:nvSpPr>
        <p:spPr>
          <a:xfrm flipH="1">
            <a:off x="6694921" y="2898317"/>
            <a:ext cx="1567157" cy="792621"/>
          </a:xfrm>
          <a:prstGeom prst="arc">
            <a:avLst>
              <a:gd name="adj1" fmla="val 16200000"/>
              <a:gd name="adj2" fmla="val 5669076"/>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2"/>
          <p:cNvSpPr txBox="1"/>
          <p:nvPr/>
        </p:nvSpPr>
        <p:spPr>
          <a:xfrm>
            <a:off x="2654673" y="2011695"/>
            <a:ext cx="1198880" cy="335280"/>
          </a:xfrm>
          <a:prstGeom prst="rect">
            <a:avLst/>
          </a:prstGeom>
          <a:noFill/>
        </p:spPr>
        <p:txBody>
          <a:bodyPr wrap="none" rtlCol="0">
            <a:spAutoFit/>
          </a:bodyPr>
          <a:lstStyle/>
          <a:p>
            <a:r>
              <a:rPr lang="zh-CN" altLang="en-US" sz="1600" dirty="0" smtClean="0">
                <a:solidFill>
                  <a:schemeClr val="tx1">
                    <a:lumMod val="65000"/>
                    <a:lumOff val="35000"/>
                  </a:schemeClr>
                </a:solidFill>
                <a:latin typeface="幼圆" panose="02010509060101010101" charset="-122"/>
                <a:ea typeface="幼圆" panose="02010509060101010101" charset="-122"/>
              </a:rPr>
              <a:t>支付即会员</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18" name="文本框 17"/>
          <p:cNvSpPr txBox="1"/>
          <p:nvPr/>
        </p:nvSpPr>
        <p:spPr>
          <a:xfrm>
            <a:off x="2662295" y="2438491"/>
            <a:ext cx="1198880" cy="335280"/>
          </a:xfrm>
          <a:prstGeom prst="rect">
            <a:avLst/>
          </a:prstGeom>
          <a:noFill/>
        </p:spPr>
        <p:txBody>
          <a:bodyPr wrap="none" rtlCol="0">
            <a:spAutoFit/>
          </a:bodyPr>
          <a:lstStyle/>
          <a:p>
            <a:r>
              <a:rPr lang="zh-CN" altLang="en-US" sz="1600" dirty="0" smtClean="0">
                <a:solidFill>
                  <a:schemeClr val="tx1">
                    <a:lumMod val="65000"/>
                    <a:lumOff val="35000"/>
                  </a:schemeClr>
                </a:solidFill>
                <a:latin typeface="幼圆" panose="02010509060101010101" charset="-122"/>
                <a:ea typeface="幼圆" panose="02010509060101010101" charset="-122"/>
              </a:rPr>
              <a:t>卡券即会员</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19" name="文本框 12"/>
          <p:cNvSpPr txBox="1"/>
          <p:nvPr/>
        </p:nvSpPr>
        <p:spPr>
          <a:xfrm>
            <a:off x="2669916" y="2844963"/>
            <a:ext cx="1198880" cy="335280"/>
          </a:xfrm>
          <a:prstGeom prst="rect">
            <a:avLst/>
          </a:prstGeom>
          <a:noFill/>
        </p:spPr>
        <p:txBody>
          <a:bodyPr wrap="none" rtlCol="0">
            <a:spAutoFit/>
          </a:bodyPr>
          <a:lstStyle/>
          <a:p>
            <a:r>
              <a:rPr lang="zh-CN" altLang="en-US" sz="1600" dirty="0" smtClean="0">
                <a:solidFill>
                  <a:schemeClr val="tx1">
                    <a:lumMod val="65000"/>
                    <a:lumOff val="35000"/>
                  </a:schemeClr>
                </a:solidFill>
                <a:latin typeface="幼圆" panose="02010509060101010101" charset="-122"/>
                <a:ea typeface="幼圆" panose="02010509060101010101" charset="-122"/>
              </a:rPr>
              <a:t>外卖即会员</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20" name="文本框 12"/>
          <p:cNvSpPr txBox="1"/>
          <p:nvPr/>
        </p:nvSpPr>
        <p:spPr>
          <a:xfrm>
            <a:off x="2685159" y="3566452"/>
            <a:ext cx="1198880" cy="335280"/>
          </a:xfrm>
          <a:prstGeom prst="rect">
            <a:avLst/>
          </a:prstGeom>
          <a:noFill/>
        </p:spPr>
        <p:txBody>
          <a:bodyPr wrap="none" rtlCol="0">
            <a:spAutoFit/>
          </a:bodyPr>
          <a:lstStyle/>
          <a:p>
            <a:r>
              <a:rPr lang="zh-CN" altLang="en-US" sz="1600" dirty="0" smtClean="0">
                <a:solidFill>
                  <a:schemeClr val="tx1">
                    <a:lumMod val="65000"/>
                    <a:lumOff val="35000"/>
                  </a:schemeClr>
                </a:solidFill>
                <a:latin typeface="幼圆" panose="02010509060101010101" charset="-122"/>
                <a:ea typeface="幼圆" panose="02010509060101010101" charset="-122"/>
              </a:rPr>
              <a:t>商城即会员</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21" name="文本框 20"/>
          <p:cNvSpPr txBox="1"/>
          <p:nvPr/>
        </p:nvSpPr>
        <p:spPr>
          <a:xfrm>
            <a:off x="2692780" y="3952601"/>
            <a:ext cx="1198880" cy="335280"/>
          </a:xfrm>
          <a:prstGeom prst="rect">
            <a:avLst/>
          </a:prstGeom>
          <a:noFill/>
        </p:spPr>
        <p:txBody>
          <a:bodyPr wrap="none" rtlCol="0">
            <a:spAutoFit/>
          </a:bodyPr>
          <a:lstStyle/>
          <a:p>
            <a:r>
              <a:rPr lang="zh-CN" altLang="en-US" sz="1600" dirty="0" smtClean="0">
                <a:solidFill>
                  <a:schemeClr val="tx1">
                    <a:lumMod val="65000"/>
                    <a:lumOff val="35000"/>
                  </a:schemeClr>
                </a:solidFill>
                <a:latin typeface="幼圆" panose="02010509060101010101" charset="-122"/>
                <a:ea typeface="幼圆" panose="02010509060101010101" charset="-122"/>
              </a:rPr>
              <a:t>营销即会员</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22" name="文本框 12"/>
          <p:cNvSpPr txBox="1"/>
          <p:nvPr/>
        </p:nvSpPr>
        <p:spPr>
          <a:xfrm>
            <a:off x="2700401" y="4430205"/>
            <a:ext cx="1097280" cy="335280"/>
          </a:xfrm>
          <a:prstGeom prst="rect">
            <a:avLst/>
          </a:prstGeom>
          <a:noFill/>
        </p:spPr>
        <p:txBody>
          <a:bodyPr wrap="none" rtlCol="0">
            <a:spAutoFit/>
          </a:bodyPr>
          <a:lstStyle/>
          <a:p>
            <a:r>
              <a:rPr lang="en-US" altLang="zh-CN" sz="1600" dirty="0" smtClean="0">
                <a:solidFill>
                  <a:schemeClr val="tx1">
                    <a:lumMod val="65000"/>
                    <a:lumOff val="35000"/>
                  </a:schemeClr>
                </a:solidFill>
                <a:latin typeface="幼圆" panose="02010509060101010101" charset="-122"/>
                <a:ea typeface="幼圆" panose="02010509060101010101" charset="-122"/>
              </a:rPr>
              <a:t>more^……</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23" name="文本框 12"/>
          <p:cNvSpPr txBox="1"/>
          <p:nvPr/>
        </p:nvSpPr>
        <p:spPr>
          <a:xfrm>
            <a:off x="2426124" y="5138305"/>
            <a:ext cx="1970405" cy="518160"/>
          </a:xfrm>
          <a:prstGeom prst="rect">
            <a:avLst/>
          </a:prstGeom>
          <a:noFill/>
        </p:spPr>
        <p:txBody>
          <a:bodyPr wrap="none" rtlCol="0">
            <a:spAutoFit/>
          </a:bodyPr>
          <a:lstStyle/>
          <a:p>
            <a:r>
              <a:rPr lang="zh-CN" altLang="en-US" sz="2800" b="1" dirty="0" smtClean="0">
                <a:solidFill>
                  <a:schemeClr val="tx1">
                    <a:lumMod val="65000"/>
                    <a:lumOff val="35000"/>
                  </a:schemeClr>
                </a:solidFill>
                <a:latin typeface="幼圆" panose="02010509060101010101" charset="-122"/>
                <a:ea typeface="幼圆" panose="02010509060101010101" charset="-122"/>
              </a:rPr>
              <a:t>业务即会员</a:t>
            </a:r>
            <a:endParaRPr lang="zh-CN" altLang="en-US" b="1" dirty="0">
              <a:solidFill>
                <a:schemeClr val="tx1">
                  <a:lumMod val="65000"/>
                  <a:lumOff val="35000"/>
                </a:schemeClr>
              </a:solidFill>
              <a:latin typeface="幼圆" panose="02010509060101010101" charset="-122"/>
              <a:ea typeface="幼圆" panose="02010509060101010101" charset="-122"/>
            </a:endParaRPr>
          </a:p>
        </p:txBody>
      </p:sp>
      <p:sp>
        <p:nvSpPr>
          <p:cNvPr id="24" name="文本框 12"/>
          <p:cNvSpPr txBox="1"/>
          <p:nvPr/>
        </p:nvSpPr>
        <p:spPr>
          <a:xfrm>
            <a:off x="5080897" y="3007553"/>
            <a:ext cx="1255395" cy="518160"/>
          </a:xfrm>
          <a:prstGeom prst="rect">
            <a:avLst/>
          </a:prstGeom>
          <a:noFill/>
        </p:spPr>
        <p:txBody>
          <a:bodyPr wrap="none" rtlCol="0">
            <a:spAutoFit/>
          </a:bodyPr>
          <a:lstStyle/>
          <a:p>
            <a:r>
              <a:rPr lang="zh-CN" altLang="en-US" sz="2800" b="1" dirty="0" smtClean="0">
                <a:solidFill>
                  <a:schemeClr val="tx1">
                    <a:lumMod val="65000"/>
                    <a:lumOff val="35000"/>
                  </a:schemeClr>
                </a:solidFill>
                <a:latin typeface="幼圆" panose="02010509060101010101" charset="-122"/>
                <a:ea typeface="幼圆" panose="02010509060101010101" charset="-122"/>
              </a:rPr>
              <a:t>会员池</a:t>
            </a:r>
            <a:endParaRPr lang="zh-CN" altLang="en-US" b="1" dirty="0">
              <a:solidFill>
                <a:schemeClr val="tx1">
                  <a:lumMod val="65000"/>
                  <a:lumOff val="35000"/>
                </a:schemeClr>
              </a:solidFill>
              <a:latin typeface="幼圆" panose="02010509060101010101" charset="-122"/>
              <a:ea typeface="幼圆" panose="02010509060101010101" charset="-122"/>
            </a:endParaRPr>
          </a:p>
        </p:txBody>
      </p:sp>
      <p:sp>
        <p:nvSpPr>
          <p:cNvPr id="25" name="文本框 12"/>
          <p:cNvSpPr txBox="1"/>
          <p:nvPr/>
        </p:nvSpPr>
        <p:spPr>
          <a:xfrm>
            <a:off x="7011191" y="5096668"/>
            <a:ext cx="1970405" cy="518160"/>
          </a:xfrm>
          <a:prstGeom prst="rect">
            <a:avLst/>
          </a:prstGeom>
          <a:noFill/>
        </p:spPr>
        <p:txBody>
          <a:bodyPr wrap="none" rtlCol="0">
            <a:spAutoFit/>
          </a:bodyPr>
          <a:lstStyle/>
          <a:p>
            <a:r>
              <a:rPr lang="zh-CN" altLang="en-US" sz="2800" b="1" dirty="0" smtClean="0">
                <a:solidFill>
                  <a:schemeClr val="tx1">
                    <a:lumMod val="65000"/>
                    <a:lumOff val="35000"/>
                  </a:schemeClr>
                </a:solidFill>
                <a:latin typeface="幼圆" panose="02010509060101010101" charset="-122"/>
                <a:ea typeface="幼圆" panose="02010509060101010101" charset="-122"/>
              </a:rPr>
              <a:t>数据即营销</a:t>
            </a:r>
            <a:endParaRPr lang="zh-CN" altLang="en-US" b="1" dirty="0">
              <a:solidFill>
                <a:schemeClr val="tx1">
                  <a:lumMod val="65000"/>
                  <a:lumOff val="35000"/>
                </a:schemeClr>
              </a:solidFill>
              <a:latin typeface="幼圆" panose="02010509060101010101" charset="-122"/>
              <a:ea typeface="幼圆" panose="02010509060101010101" charset="-122"/>
            </a:endParaRPr>
          </a:p>
        </p:txBody>
      </p:sp>
      <p:sp>
        <p:nvSpPr>
          <p:cNvPr id="26" name="文本框 12"/>
          <p:cNvSpPr txBox="1"/>
          <p:nvPr/>
        </p:nvSpPr>
        <p:spPr>
          <a:xfrm>
            <a:off x="4712548" y="5116991"/>
            <a:ext cx="1970405" cy="518160"/>
          </a:xfrm>
          <a:prstGeom prst="rect">
            <a:avLst/>
          </a:prstGeom>
          <a:noFill/>
        </p:spPr>
        <p:txBody>
          <a:bodyPr wrap="none" rtlCol="0">
            <a:spAutoFit/>
          </a:bodyPr>
          <a:lstStyle/>
          <a:p>
            <a:r>
              <a:rPr lang="zh-CN" altLang="en-US" sz="2800" b="1" dirty="0" smtClean="0">
                <a:solidFill>
                  <a:schemeClr val="tx1">
                    <a:lumMod val="65000"/>
                    <a:lumOff val="35000"/>
                  </a:schemeClr>
                </a:solidFill>
                <a:latin typeface="幼圆" panose="02010509060101010101" charset="-122"/>
                <a:ea typeface="幼圆" panose="02010509060101010101" charset="-122"/>
              </a:rPr>
              <a:t>会员即数据</a:t>
            </a:r>
            <a:endParaRPr lang="zh-CN" altLang="en-US" b="1" dirty="0">
              <a:solidFill>
                <a:schemeClr val="tx1">
                  <a:lumMod val="65000"/>
                  <a:lumOff val="35000"/>
                </a:schemeClr>
              </a:solidFill>
              <a:latin typeface="幼圆" panose="02010509060101010101" charset="-122"/>
              <a:ea typeface="幼圆" panose="02010509060101010101" charset="-122"/>
            </a:endParaRPr>
          </a:p>
        </p:txBody>
      </p:sp>
      <p:sp>
        <p:nvSpPr>
          <p:cNvPr id="27" name="文本框 12"/>
          <p:cNvSpPr txBox="1"/>
          <p:nvPr/>
        </p:nvSpPr>
        <p:spPr>
          <a:xfrm>
            <a:off x="7619021" y="1879591"/>
            <a:ext cx="792480" cy="335280"/>
          </a:xfrm>
          <a:prstGeom prst="rect">
            <a:avLst/>
          </a:prstGeom>
          <a:noFill/>
        </p:spPr>
        <p:txBody>
          <a:bodyPr wrap="none" rtlCol="0">
            <a:spAutoFit/>
          </a:bodyPr>
          <a:lstStyle/>
          <a:p>
            <a:r>
              <a:rPr lang="zh-CN" altLang="en-US" sz="1600" dirty="0" smtClean="0">
                <a:solidFill>
                  <a:schemeClr val="tx1">
                    <a:lumMod val="65000"/>
                    <a:lumOff val="35000"/>
                  </a:schemeClr>
                </a:solidFill>
                <a:latin typeface="幼圆" panose="02010509060101010101" charset="-122"/>
                <a:ea typeface="幼圆" panose="02010509060101010101" charset="-122"/>
              </a:rPr>
              <a:t>自动化</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28" name="文本框 12"/>
          <p:cNvSpPr txBox="1"/>
          <p:nvPr/>
        </p:nvSpPr>
        <p:spPr>
          <a:xfrm>
            <a:off x="7626643" y="2306388"/>
            <a:ext cx="792480" cy="335280"/>
          </a:xfrm>
          <a:prstGeom prst="rect">
            <a:avLst/>
          </a:prstGeom>
          <a:noFill/>
        </p:spPr>
        <p:txBody>
          <a:bodyPr wrap="none" rtlCol="0">
            <a:spAutoFit/>
          </a:bodyPr>
          <a:lstStyle/>
          <a:p>
            <a:r>
              <a:rPr lang="zh-CN" altLang="en-US" sz="1600" dirty="0" smtClean="0">
                <a:solidFill>
                  <a:schemeClr val="tx1">
                    <a:lumMod val="65000"/>
                    <a:lumOff val="35000"/>
                  </a:schemeClr>
                </a:solidFill>
                <a:latin typeface="幼圆" panose="02010509060101010101" charset="-122"/>
                <a:ea typeface="幼圆" panose="02010509060101010101" charset="-122"/>
              </a:rPr>
              <a:t>规模化</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29" name="文本框 12"/>
          <p:cNvSpPr txBox="1"/>
          <p:nvPr/>
        </p:nvSpPr>
        <p:spPr>
          <a:xfrm>
            <a:off x="7634264" y="2712860"/>
            <a:ext cx="792480" cy="335280"/>
          </a:xfrm>
          <a:prstGeom prst="rect">
            <a:avLst/>
          </a:prstGeom>
          <a:noFill/>
        </p:spPr>
        <p:txBody>
          <a:bodyPr wrap="none" rtlCol="0">
            <a:spAutoFit/>
          </a:bodyPr>
          <a:lstStyle/>
          <a:p>
            <a:r>
              <a:rPr lang="zh-CN" altLang="en-US" sz="1600" dirty="0" smtClean="0">
                <a:solidFill>
                  <a:schemeClr val="tx1">
                    <a:lumMod val="65000"/>
                    <a:lumOff val="35000"/>
                  </a:schemeClr>
                </a:solidFill>
                <a:latin typeface="幼圆" panose="02010509060101010101" charset="-122"/>
                <a:ea typeface="幼圆" panose="02010509060101010101" charset="-122"/>
              </a:rPr>
              <a:t>个性化</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30" name="文本框 12"/>
          <p:cNvSpPr txBox="1"/>
          <p:nvPr/>
        </p:nvSpPr>
        <p:spPr>
          <a:xfrm>
            <a:off x="7649507" y="3434348"/>
            <a:ext cx="995680" cy="335280"/>
          </a:xfrm>
          <a:prstGeom prst="rect">
            <a:avLst/>
          </a:prstGeom>
          <a:noFill/>
        </p:spPr>
        <p:txBody>
          <a:bodyPr wrap="none" rtlCol="0">
            <a:spAutoFit/>
          </a:bodyPr>
          <a:lstStyle/>
          <a:p>
            <a:r>
              <a:rPr lang="zh-CN" altLang="en-US" sz="1600" dirty="0" smtClean="0">
                <a:solidFill>
                  <a:schemeClr val="tx1">
                    <a:lumMod val="65000"/>
                    <a:lumOff val="35000"/>
                  </a:schemeClr>
                </a:solidFill>
                <a:latin typeface="幼圆" panose="02010509060101010101" charset="-122"/>
                <a:ea typeface="幼圆" panose="02010509060101010101" charset="-122"/>
              </a:rPr>
              <a:t>异业互推</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31" name="文本框 12"/>
          <p:cNvSpPr txBox="1"/>
          <p:nvPr/>
        </p:nvSpPr>
        <p:spPr>
          <a:xfrm>
            <a:off x="7657128" y="3820496"/>
            <a:ext cx="995680" cy="335280"/>
          </a:xfrm>
          <a:prstGeom prst="rect">
            <a:avLst/>
          </a:prstGeom>
          <a:noFill/>
        </p:spPr>
        <p:txBody>
          <a:bodyPr wrap="none" rtlCol="0">
            <a:spAutoFit/>
          </a:bodyPr>
          <a:lstStyle/>
          <a:p>
            <a:r>
              <a:rPr lang="zh-CN" altLang="en-US" sz="1600" dirty="0" smtClean="0">
                <a:solidFill>
                  <a:schemeClr val="tx1">
                    <a:lumMod val="65000"/>
                    <a:lumOff val="35000"/>
                  </a:schemeClr>
                </a:solidFill>
                <a:latin typeface="幼圆" panose="02010509060101010101" charset="-122"/>
                <a:ea typeface="幼圆" panose="02010509060101010101" charset="-122"/>
              </a:rPr>
              <a:t>商家联盟</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32" name="文本框 12"/>
          <p:cNvSpPr txBox="1"/>
          <p:nvPr/>
        </p:nvSpPr>
        <p:spPr>
          <a:xfrm>
            <a:off x="7664747" y="4298101"/>
            <a:ext cx="1097280" cy="335280"/>
          </a:xfrm>
          <a:prstGeom prst="rect">
            <a:avLst/>
          </a:prstGeom>
          <a:noFill/>
        </p:spPr>
        <p:txBody>
          <a:bodyPr wrap="none" rtlCol="0">
            <a:spAutoFit/>
          </a:bodyPr>
          <a:lstStyle/>
          <a:p>
            <a:r>
              <a:rPr lang="en-US" altLang="zh-CN" sz="1600" dirty="0" smtClean="0">
                <a:solidFill>
                  <a:schemeClr val="tx1">
                    <a:lumMod val="65000"/>
                    <a:lumOff val="35000"/>
                  </a:schemeClr>
                </a:solidFill>
                <a:latin typeface="幼圆" panose="02010509060101010101" charset="-122"/>
                <a:ea typeface="幼圆" panose="02010509060101010101" charset="-122"/>
              </a:rPr>
              <a:t>more^……</a:t>
            </a:r>
            <a:endParaRPr lang="zh-CN" altLang="en-US" sz="1100" dirty="0">
              <a:solidFill>
                <a:schemeClr val="tx1">
                  <a:lumMod val="65000"/>
                  <a:lumOff val="35000"/>
                </a:schemeClr>
              </a:solidFill>
              <a:latin typeface="幼圆" panose="02010509060101010101" charset="-122"/>
              <a:ea typeface="幼圆" panose="02010509060101010101" charset="-122"/>
            </a:endParaRPr>
          </a:p>
        </p:txBody>
      </p:sp>
      <p:sp>
        <p:nvSpPr>
          <p:cNvPr id="5" name="文本框 4"/>
          <p:cNvSpPr txBox="1"/>
          <p:nvPr/>
        </p:nvSpPr>
        <p:spPr>
          <a:xfrm>
            <a:off x="3275661" y="844425"/>
            <a:ext cx="4815840" cy="613410"/>
          </a:xfrm>
          <a:prstGeom prst="rect">
            <a:avLst/>
          </a:prstGeom>
          <a:noFill/>
        </p:spPr>
        <p:txBody>
          <a:bodyPr wrap="none" rtlCol="0">
            <a:spAutoFit/>
          </a:bodyPr>
          <a:lstStyle/>
          <a:p>
            <a:r>
              <a:rPr lang="zh-CN" altLang="en-US" sz="32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rPr>
              <a:t>智能</a:t>
            </a:r>
            <a:r>
              <a:rPr lang="en-US" altLang="zh-CN" sz="32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rPr>
              <a:t>CRM</a:t>
            </a:r>
            <a:r>
              <a:rPr lang="zh-CN" altLang="en-US" sz="32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rPr>
              <a:t>时代的会员概念</a:t>
            </a:r>
            <a:endParaRPr lang="zh-CN" altLang="en-US" sz="32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endParaRPr>
          </a:p>
        </p:txBody>
      </p:sp>
      <p:sp>
        <p:nvSpPr>
          <p:cNvPr id="2" name="文本框 1"/>
          <p:cNvSpPr txBox="1"/>
          <p:nvPr/>
        </p:nvSpPr>
        <p:spPr>
          <a:xfrm>
            <a:off x="514362" y="207049"/>
            <a:ext cx="1524000" cy="483235"/>
          </a:xfrm>
          <a:prstGeom prst="rect">
            <a:avLst/>
          </a:prstGeom>
          <a:noFill/>
        </p:spPr>
        <p:txBody>
          <a:bodyPr wrap="none" rtlCol="0">
            <a:spAutoFit/>
          </a:bodyPr>
          <a:lstStyle/>
          <a:p>
            <a:pPr algn="l"/>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endParaRPr lang="zh-CN"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1604585" y="1720025"/>
            <a:ext cx="8229600" cy="3424181"/>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a:stCxn id="13" idx="2"/>
          </p:cNvCxnSpPr>
          <p:nvPr/>
        </p:nvCxnSpPr>
        <p:spPr>
          <a:xfrm>
            <a:off x="4736231" y="3314953"/>
            <a:ext cx="0" cy="23415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6682953" y="3293639"/>
            <a:ext cx="0" cy="234151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867437" y="5669344"/>
            <a:ext cx="77659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拼图1"/>
          <p:cNvPicPr>
            <a:picLocks noChangeAspect="1"/>
          </p:cNvPicPr>
          <p:nvPr/>
        </p:nvPicPr>
        <p:blipFill>
          <a:blip r:embed="rId1"/>
          <a:stretch>
            <a:fillRect/>
          </a:stretch>
        </p:blipFill>
        <p:spPr>
          <a:xfrm>
            <a:off x="2842260" y="954193"/>
            <a:ext cx="5269653" cy="5229860"/>
          </a:xfrm>
          <a:prstGeom prst="rect">
            <a:avLst/>
          </a:prstGeom>
        </p:spPr>
      </p:pic>
      <p:pic>
        <p:nvPicPr>
          <p:cNvPr id="9" name="图片 8" descr="拼图2"/>
          <p:cNvPicPr>
            <a:picLocks noChangeAspect="1"/>
          </p:cNvPicPr>
          <p:nvPr/>
        </p:nvPicPr>
        <p:blipFill>
          <a:blip r:embed="rId2">
            <a:clrChange>
              <a:clrFrom>
                <a:srgbClr val="FFFFFF">
                  <a:alpha val="100000"/>
                </a:srgbClr>
              </a:clrFrom>
              <a:clrTo>
                <a:srgbClr val="FFFFFF">
                  <a:alpha val="100000"/>
                  <a:alpha val="0"/>
                </a:srgbClr>
              </a:clrTo>
            </a:clrChange>
          </a:blip>
          <a:srcRect l="35989" t="47237" b="7582"/>
          <a:stretch>
            <a:fillRect/>
          </a:stretch>
        </p:blipFill>
        <p:spPr>
          <a:xfrm rot="1560000">
            <a:off x="6528647" y="4138507"/>
            <a:ext cx="3092873" cy="2167467"/>
          </a:xfrm>
          <a:prstGeom prst="rect">
            <a:avLst/>
          </a:prstGeom>
        </p:spPr>
      </p:pic>
      <p:sp>
        <p:nvSpPr>
          <p:cNvPr id="19" name="文本框 12"/>
          <p:cNvSpPr txBox="1"/>
          <p:nvPr/>
        </p:nvSpPr>
        <p:spPr>
          <a:xfrm>
            <a:off x="3939069" y="2553709"/>
            <a:ext cx="1402080" cy="335280"/>
          </a:xfrm>
          <a:prstGeom prst="rect">
            <a:avLst/>
          </a:prstGeom>
          <a:noFill/>
        </p:spPr>
        <p:txBody>
          <a:bodyPr wrap="none" rtlCol="0">
            <a:spAutoFit/>
          </a:bodyPr>
          <a:lstStyle/>
          <a:p>
            <a:r>
              <a:rPr lang="zh-CN" altLang="en-US" sz="1600" dirty="0" smtClean="0">
                <a:solidFill>
                  <a:srgbClr val="FF0000"/>
                </a:solidFill>
                <a:latin typeface="幼圆" panose="02010509060101010101" charset="-122"/>
                <a:ea typeface="幼圆" panose="02010509060101010101" charset="-122"/>
              </a:rPr>
              <a:t>产品经营能力</a:t>
            </a:r>
            <a:endParaRPr lang="zh-CN" altLang="en-US" sz="1600" dirty="0" smtClean="0">
              <a:solidFill>
                <a:srgbClr val="FF0000"/>
              </a:solidFill>
              <a:latin typeface="幼圆" panose="02010509060101010101" charset="-122"/>
              <a:ea typeface="幼圆" panose="02010509060101010101" charset="-122"/>
            </a:endParaRPr>
          </a:p>
        </p:txBody>
      </p:sp>
      <p:sp>
        <p:nvSpPr>
          <p:cNvPr id="10" name="文本框 12"/>
          <p:cNvSpPr txBox="1"/>
          <p:nvPr/>
        </p:nvSpPr>
        <p:spPr>
          <a:xfrm>
            <a:off x="6151033" y="1985433"/>
            <a:ext cx="330200" cy="1554480"/>
          </a:xfrm>
          <a:prstGeom prst="rect">
            <a:avLst/>
          </a:prstGeom>
          <a:noFill/>
        </p:spPr>
        <p:txBody>
          <a:bodyPr wrap="square" rtlCol="0">
            <a:spAutoFit/>
          </a:bodyPr>
          <a:lstStyle/>
          <a:p>
            <a:r>
              <a:rPr lang="zh-CN" altLang="en-US" sz="1600" dirty="0" smtClean="0">
                <a:solidFill>
                  <a:schemeClr val="accent6">
                    <a:lumMod val="75000"/>
                  </a:schemeClr>
                </a:solidFill>
                <a:latin typeface="幼圆" panose="02010509060101010101" charset="-122"/>
                <a:ea typeface="幼圆" panose="02010509060101010101" charset="-122"/>
              </a:rPr>
              <a:t>门店经营能力</a:t>
            </a:r>
            <a:endParaRPr lang="zh-CN" altLang="en-US" sz="1600" dirty="0" smtClean="0">
              <a:solidFill>
                <a:schemeClr val="accent6">
                  <a:lumMod val="75000"/>
                </a:schemeClr>
              </a:solidFill>
              <a:latin typeface="幼圆" panose="02010509060101010101" charset="-122"/>
              <a:ea typeface="幼圆" panose="02010509060101010101" charset="-122"/>
            </a:endParaRPr>
          </a:p>
        </p:txBody>
      </p:sp>
      <p:sp>
        <p:nvSpPr>
          <p:cNvPr id="11" name="文本框 12"/>
          <p:cNvSpPr txBox="1"/>
          <p:nvPr/>
        </p:nvSpPr>
        <p:spPr>
          <a:xfrm>
            <a:off x="4378113" y="3755813"/>
            <a:ext cx="330200" cy="1554480"/>
          </a:xfrm>
          <a:prstGeom prst="rect">
            <a:avLst/>
          </a:prstGeom>
          <a:noFill/>
        </p:spPr>
        <p:txBody>
          <a:bodyPr wrap="square" rtlCol="0">
            <a:spAutoFit/>
          </a:bodyPr>
          <a:lstStyle/>
          <a:p>
            <a:r>
              <a:rPr lang="zh-CN" altLang="en-US" sz="1600" dirty="0" smtClean="0">
                <a:solidFill>
                  <a:srgbClr val="00B050"/>
                </a:solidFill>
                <a:latin typeface="幼圆" panose="02010509060101010101" charset="-122"/>
                <a:ea typeface="幼圆" panose="02010509060101010101" charset="-122"/>
              </a:rPr>
              <a:t>品牌经营能力</a:t>
            </a:r>
            <a:endParaRPr lang="zh-CN" altLang="en-US" sz="1600" dirty="0" smtClean="0">
              <a:solidFill>
                <a:srgbClr val="00B050"/>
              </a:solidFill>
              <a:latin typeface="幼圆" panose="02010509060101010101" charset="-122"/>
              <a:ea typeface="幼圆" panose="02010509060101010101" charset="-122"/>
            </a:endParaRPr>
          </a:p>
        </p:txBody>
      </p:sp>
      <p:sp>
        <p:nvSpPr>
          <p:cNvPr id="12" name="文本框 12"/>
          <p:cNvSpPr txBox="1"/>
          <p:nvPr/>
        </p:nvSpPr>
        <p:spPr>
          <a:xfrm rot="1560000">
            <a:off x="7255463" y="4943849"/>
            <a:ext cx="1409700" cy="335280"/>
          </a:xfrm>
          <a:prstGeom prst="rect">
            <a:avLst/>
          </a:prstGeom>
          <a:noFill/>
        </p:spPr>
        <p:txBody>
          <a:bodyPr wrap="none" rtlCol="0">
            <a:spAutoFit/>
          </a:bodyPr>
          <a:lstStyle/>
          <a:p>
            <a:r>
              <a:rPr lang="zh-CN" altLang="en-US" sz="1600" b="1" dirty="0" smtClean="0">
                <a:solidFill>
                  <a:srgbClr val="0C7FE9"/>
                </a:solidFill>
                <a:latin typeface="幼圆" panose="02010509060101010101" charset="-122"/>
                <a:ea typeface="幼圆" panose="02010509060101010101" charset="-122"/>
              </a:rPr>
              <a:t>客户经营能力</a:t>
            </a:r>
            <a:endParaRPr lang="zh-CN" altLang="en-US" sz="1600" b="1" dirty="0" smtClean="0">
              <a:solidFill>
                <a:srgbClr val="0C7FE9"/>
              </a:solidFill>
              <a:latin typeface="幼圆" panose="02010509060101010101" charset="-122"/>
              <a:ea typeface="幼圆" panose="02010509060101010101" charset="-122"/>
            </a:endParaRPr>
          </a:p>
        </p:txBody>
      </p:sp>
      <p:sp>
        <p:nvSpPr>
          <p:cNvPr id="2" name="文本框 1"/>
          <p:cNvSpPr txBox="1"/>
          <p:nvPr/>
        </p:nvSpPr>
        <p:spPr>
          <a:xfrm>
            <a:off x="514362" y="207049"/>
            <a:ext cx="4615366"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智能</a:t>
            </a:r>
            <a:r>
              <a:rPr lang="en-US" altLang="zh-CN"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CRM</a:t>
            </a:r>
            <a:r>
              <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带来人工智能经营</a:t>
            </a:r>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rPr>
              <a:t>时代</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cs typeface="幼圆" panose="02010509060101010101" charset="-122"/>
              <a:sym typeface="+mn-ea"/>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l="-19000" r="-19000"/>
          </a:stretch>
        </a:blipFill>
        <a:effectLst/>
      </p:bgPr>
    </p:bg>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746182" y="3428999"/>
            <a:ext cx="2015872" cy="1107996"/>
          </a:xfrm>
          <a:prstGeom prst="rect">
            <a:avLst/>
          </a:prstGeom>
          <a:noFill/>
        </p:spPr>
        <p:txBody>
          <a:bodyPr wrap="none" lIns="91440" tIns="45720" rIns="91440" bIns="45720">
            <a:spAutoFit/>
          </a:bodyPr>
          <a:lstStyle/>
          <a:p>
            <a:pPr algn="ctr"/>
            <a:r>
              <a:rPr lang="en-US" altLang="zh-CN" sz="6600" cap="none" spc="50" dirty="0" smtClean="0">
                <a:ln w="9525" cmpd="sng">
                  <a:solidFill>
                    <a:srgbClr val="00B050"/>
                  </a:solidFill>
                  <a:prstDash val="solid"/>
                </a:ln>
                <a:solidFill>
                  <a:schemeClr val="bg1"/>
                </a:solidFill>
                <a:effectLst>
                  <a:glow rad="38100">
                    <a:schemeClr val="accent1">
                      <a:alpha val="40000"/>
                    </a:schemeClr>
                  </a:glow>
                </a:effectLst>
                <a:latin typeface="微软雅黑" panose="020B0503020204020204" pitchFamily="34" charset="-122"/>
                <a:ea typeface="微软雅黑" panose="020B0503020204020204" pitchFamily="34" charset="-122"/>
              </a:rPr>
              <a:t>YOU</a:t>
            </a:r>
            <a:endParaRPr lang="zh-CN" altLang="en-US" sz="6600" cap="none" spc="50" dirty="0">
              <a:ln w="9525" cmpd="sng">
                <a:solidFill>
                  <a:srgbClr val="00B050"/>
                </a:solidFill>
                <a:prstDash val="solid"/>
              </a:ln>
              <a:solidFill>
                <a:schemeClr val="bg1"/>
              </a:solidFill>
              <a:effectLst>
                <a:glow rad="38100">
                  <a:schemeClr val="accent1">
                    <a:alpha val="40000"/>
                  </a:schemeClr>
                </a:glow>
              </a:effectLst>
            </a:endParaRPr>
          </a:p>
        </p:txBody>
      </p:sp>
      <p:sp>
        <p:nvSpPr>
          <p:cNvPr id="4" name="矩形 3"/>
          <p:cNvSpPr/>
          <p:nvPr/>
        </p:nvSpPr>
        <p:spPr>
          <a:xfrm>
            <a:off x="3087370" y="3428999"/>
            <a:ext cx="3177473" cy="1107996"/>
          </a:xfrm>
          <a:prstGeom prst="rect">
            <a:avLst/>
          </a:prstGeom>
        </p:spPr>
        <p:txBody>
          <a:bodyPr wrap="none">
            <a:spAutoFit/>
          </a:bodyPr>
          <a:lstStyle/>
          <a:p>
            <a:r>
              <a:rPr lang="en-US" altLang="zh-CN" sz="6600" spc="50" dirty="0">
                <a:ln w="9525" cmpd="sng">
                  <a:solidFill>
                    <a:srgbClr val="00B050"/>
                  </a:solidFill>
                  <a:prstDash val="solid"/>
                </a:ln>
                <a:solidFill>
                  <a:schemeClr val="bg1"/>
                </a:solidFill>
                <a:effectLst>
                  <a:glow rad="38100">
                    <a:schemeClr val="accent1">
                      <a:alpha val="40000"/>
                    </a:schemeClr>
                  </a:glow>
                </a:effectLst>
                <a:latin typeface="微软雅黑" panose="020B0503020204020204" pitchFamily="34" charset="-122"/>
                <a:ea typeface="微软雅黑" panose="020B0503020204020204" pitchFamily="34" charset="-122"/>
              </a:rPr>
              <a:t>THANK</a:t>
            </a:r>
            <a:endParaRPr lang="zh-CN" altLang="en-US" sz="66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8834" y="186453"/>
            <a:ext cx="1438275" cy="13716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t="-9000" b="-9000"/>
          </a:stretch>
        </a:blipFill>
        <a:effectLst/>
      </p:bgPr>
    </p:bg>
    <p:spTree>
      <p:nvGrpSpPr>
        <p:cNvPr id="1" name=""/>
        <p:cNvGrpSpPr/>
        <p:nvPr/>
      </p:nvGrpSpPr>
      <p:grpSpPr>
        <a:xfrm>
          <a:off x="0" y="0"/>
          <a:ext cx="0" cy="0"/>
          <a:chOff x="0" y="0"/>
          <a:chExt cx="0" cy="0"/>
        </a:xfrm>
      </p:grpSpPr>
      <p:sp>
        <p:nvSpPr>
          <p:cNvPr id="2" name="矩形 1"/>
          <p:cNvSpPr/>
          <p:nvPr/>
        </p:nvSpPr>
        <p:spPr>
          <a:xfrm>
            <a:off x="-14068" y="0"/>
            <a:ext cx="12192000" cy="64008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659934" y="1173501"/>
            <a:ext cx="10831133" cy="4663673"/>
            <a:chOff x="659934" y="1173501"/>
            <a:chExt cx="10831133" cy="4663673"/>
          </a:xfrm>
        </p:grpSpPr>
        <p:sp>
          <p:nvSpPr>
            <p:cNvPr id="4" name="矩形 3"/>
            <p:cNvSpPr/>
            <p:nvPr/>
          </p:nvSpPr>
          <p:spPr>
            <a:xfrm>
              <a:off x="873404" y="1686231"/>
              <a:ext cx="10404195" cy="787523"/>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某火车站便利超市</a:t>
              </a:r>
              <a:r>
                <a:rPr lang="en-US" altLang="zh-CN" sz="1600" dirty="0">
                  <a:solidFill>
                    <a:schemeClr val="bg1"/>
                  </a:solidFill>
                  <a:latin typeface="微软雅黑" panose="020B0503020204020204" pitchFamily="34" charset="-122"/>
                  <a:ea typeface="微软雅黑" panose="020B0503020204020204" pitchFamily="34" charset="-122"/>
                </a:rPr>
                <a:t>H</a:t>
              </a:r>
              <a:r>
                <a:rPr lang="zh-CN" altLang="en-US" sz="1600" dirty="0">
                  <a:solidFill>
                    <a:schemeClr val="bg1"/>
                  </a:solidFill>
                  <a:latin typeface="微软雅黑" panose="020B0503020204020204" pitchFamily="34" charset="-122"/>
                  <a:ea typeface="微软雅黑" panose="020B0503020204020204" pitchFamily="34" charset="-122"/>
                </a:rPr>
                <a:t>，每天客流量巨大，但顾客来源比较复杂，而且流动性强。超市每天清点下来总是发现不少假钞，而且不少是小面额（</a:t>
              </a:r>
              <a:r>
                <a:rPr lang="en-US" altLang="zh-CN" sz="1600" dirty="0">
                  <a:solidFill>
                    <a:schemeClr val="bg1"/>
                  </a:solidFill>
                  <a:latin typeface="微软雅黑" panose="020B0503020204020204" pitchFamily="34" charset="-122"/>
                  <a:ea typeface="微软雅黑" panose="020B0503020204020204" pitchFamily="34" charset="-122"/>
                </a:rPr>
                <a:t>5</a:t>
              </a:r>
              <a:r>
                <a:rPr lang="zh-CN" altLang="en-US" sz="1600" dirty="0">
                  <a:solidFill>
                    <a:schemeClr val="bg1"/>
                  </a:solidFill>
                  <a:latin typeface="微软雅黑" panose="020B0503020204020204" pitchFamily="34" charset="-122"/>
                  <a:ea typeface="微软雅黑" panose="020B0503020204020204" pitchFamily="34" charset="-122"/>
                </a:rPr>
                <a:t>、</a:t>
              </a:r>
              <a:r>
                <a:rPr lang="en-US" altLang="zh-CN" sz="1600" dirty="0">
                  <a:solidFill>
                    <a:schemeClr val="bg1"/>
                  </a:solidFill>
                  <a:latin typeface="微软雅黑" panose="020B0503020204020204" pitchFamily="34" charset="-122"/>
                  <a:ea typeface="微软雅黑" panose="020B0503020204020204" pitchFamily="34" charset="-122"/>
                </a:rPr>
                <a:t>10</a:t>
              </a:r>
              <a:r>
                <a:rPr lang="zh-CN" altLang="en-US" sz="1600" dirty="0">
                  <a:solidFill>
                    <a:schemeClr val="bg1"/>
                  </a:solidFill>
                  <a:latin typeface="微软雅黑" panose="020B0503020204020204" pitchFamily="34" charset="-122"/>
                  <a:ea typeface="微软雅黑" panose="020B0503020204020204" pitchFamily="34" charset="-122"/>
                </a:rPr>
                <a:t>元）假钞。如何防范小面额假钞成为超市</a:t>
              </a:r>
              <a:r>
                <a:rPr lang="en-US" altLang="zh-CN" sz="1600" dirty="0">
                  <a:solidFill>
                    <a:schemeClr val="bg1"/>
                  </a:solidFill>
                  <a:latin typeface="微软雅黑" panose="020B0503020204020204" pitchFamily="34" charset="-122"/>
                  <a:ea typeface="微软雅黑" panose="020B0503020204020204" pitchFamily="34" charset="-122"/>
                </a:rPr>
                <a:t>H</a:t>
              </a:r>
              <a:r>
                <a:rPr lang="zh-CN" altLang="en-US" sz="1600" dirty="0">
                  <a:solidFill>
                    <a:schemeClr val="bg1"/>
                  </a:solidFill>
                  <a:latin typeface="微软雅黑" panose="020B0503020204020204" pitchFamily="34" charset="-122"/>
                  <a:ea typeface="微软雅黑" panose="020B0503020204020204" pitchFamily="34" charset="-122"/>
                </a:rPr>
                <a:t>最头痛的问题。</a:t>
              </a:r>
              <a:endParaRPr lang="en-US" altLang="zh-CN" sz="1600" dirty="0">
                <a:solidFill>
                  <a:schemeClr val="bg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876652" y="3379653"/>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场景四</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73405" y="1173501"/>
              <a:ext cx="1107996" cy="461665"/>
            </a:xfrm>
            <a:prstGeom prst="rect">
              <a:avLst/>
            </a:prstGeom>
            <a:noFill/>
          </p:spPr>
          <p:txBody>
            <a:bodyPr wrap="none" rtlCol="0">
              <a:spAutoFit/>
            </a:bodyPr>
            <a:lstStyle/>
            <a:p>
              <a:r>
                <a:rPr lang="zh-CN" altLang="en-US" sz="2400" b="1" dirty="0" smtClean="0">
                  <a:solidFill>
                    <a:schemeClr val="accent5">
                      <a:lumMod val="60000"/>
                      <a:lumOff val="40000"/>
                    </a:schemeClr>
                  </a:solidFill>
                  <a:latin typeface="微软雅黑" panose="020B0503020204020204" pitchFamily="34" charset="-122"/>
                  <a:ea typeface="微软雅黑" panose="020B0503020204020204" pitchFamily="34" charset="-122"/>
                </a:rPr>
                <a:t>场景三</a:t>
              </a:r>
              <a:endParaRPr lang="zh-CN" altLang="en-US" sz="2400" b="1" dirty="0">
                <a:solidFill>
                  <a:schemeClr val="accent5">
                    <a:lumMod val="60000"/>
                    <a:lumOff val="40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1017432" y="2489452"/>
              <a:ext cx="6263424" cy="418191"/>
              <a:chOff x="1056069" y="3108441"/>
              <a:chExt cx="6263424" cy="418191"/>
            </a:xfrm>
          </p:grpSpPr>
          <p:sp>
            <p:nvSpPr>
              <p:cNvPr id="13" name="等腰三角形 12"/>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223493" y="3108441"/>
                <a:ext cx="6096000" cy="418191"/>
              </a:xfrm>
              <a:prstGeom prst="rect">
                <a:avLst/>
              </a:prstGeom>
            </p:spPr>
            <p:txBody>
              <a:bodyPr>
                <a:spAutoFit/>
              </a:bodyPr>
              <a:lstStyle/>
              <a:p>
                <a:pPr>
                  <a:lnSpc>
                    <a:spcPct val="150000"/>
                  </a:lnSpc>
                </a:pPr>
                <a:r>
                  <a:rPr lang="zh-CN" altLang="en-US" sz="1600" dirty="0">
                    <a:solidFill>
                      <a:schemeClr val="accent2"/>
                    </a:solidFill>
                    <a:latin typeface="微软雅黑" panose="020B0503020204020204" pitchFamily="34" charset="-122"/>
                    <a:ea typeface="微软雅黑" panose="020B0503020204020204" pitchFamily="34" charset="-122"/>
                  </a:rPr>
                  <a:t>掌</a:t>
                </a:r>
                <a:r>
                  <a:rPr lang="zh-CN" altLang="en-US" sz="1600" dirty="0" smtClean="0">
                    <a:solidFill>
                      <a:schemeClr val="accent2"/>
                    </a:solidFill>
                    <a:latin typeface="微软雅黑" panose="020B0503020204020204" pitchFamily="34" charset="-122"/>
                    <a:ea typeface="微软雅黑" panose="020B0503020204020204" pitchFamily="34" charset="-122"/>
                  </a:rPr>
                  <a:t>贝支付安全快捷，免去验钞，收到假钞的烦恼</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cxnSp>
          <p:nvCxnSpPr>
            <p:cNvPr id="8" name="直接连接符 7"/>
            <p:cNvCxnSpPr/>
            <p:nvPr/>
          </p:nvCxnSpPr>
          <p:spPr>
            <a:xfrm>
              <a:off x="659934" y="3123317"/>
              <a:ext cx="10831133" cy="31542"/>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873402" y="3888161"/>
              <a:ext cx="10404195" cy="1569660"/>
            </a:xfrm>
            <a:prstGeom prst="rect">
              <a:avLst/>
            </a:prstGeom>
          </p:spPr>
          <p:txBody>
            <a:bodyPr wrap="square">
              <a:spAutoFit/>
            </a:bodyPr>
            <a:lstStyle/>
            <a:p>
              <a:pPr algn="just">
                <a:lnSpc>
                  <a:spcPct val="150000"/>
                </a:lnSpc>
                <a:spcAft>
                  <a:spcPts val="600"/>
                </a:spcAft>
              </a:pPr>
              <a:r>
                <a:rPr lang="zh-CN" altLang="en-US" sz="1600" dirty="0">
                  <a:solidFill>
                    <a:schemeClr val="bg1"/>
                  </a:solidFill>
                  <a:latin typeface="微软雅黑" panose="020B0503020204020204" pitchFamily="34" charset="-122"/>
                  <a:ea typeface="微软雅黑" panose="020B0503020204020204" pitchFamily="34" charset="-122"/>
                </a:rPr>
                <a:t>某餐饮店结束了一天的营业，</a:t>
              </a:r>
              <a:r>
                <a:rPr lang="en-US" altLang="zh-CN" sz="1600" dirty="0">
                  <a:solidFill>
                    <a:schemeClr val="bg1"/>
                  </a:solidFill>
                  <a:latin typeface="微软雅黑" panose="020B0503020204020204" pitchFamily="34" charset="-122"/>
                  <a:ea typeface="微软雅黑" panose="020B0503020204020204" pitchFamily="34" charset="-122"/>
                </a:rPr>
                <a:t>A</a:t>
              </a:r>
              <a:r>
                <a:rPr lang="zh-CN" altLang="en-US" sz="1600" dirty="0">
                  <a:solidFill>
                    <a:schemeClr val="bg1"/>
                  </a:solidFill>
                  <a:latin typeface="微软雅黑" panose="020B0503020204020204" pitchFamily="34" charset="-122"/>
                  <a:ea typeface="微软雅黑" panose="020B0503020204020204" pitchFamily="34" charset="-122"/>
                </a:rPr>
                <a:t>财务收了一摞的账单去自己的办公司开始忙碌，每天都是这样的状态，大家都下班回家了，自己就开始了最后的忙碌，拿着小票单一张一张的记录金额，数着现金；慢慢的</a:t>
              </a:r>
              <a:r>
                <a:rPr lang="en-US" altLang="zh-CN" sz="1600" dirty="0">
                  <a:solidFill>
                    <a:schemeClr val="bg1"/>
                  </a:solidFill>
                  <a:latin typeface="微软雅黑" panose="020B0503020204020204" pitchFamily="34" charset="-122"/>
                  <a:ea typeface="微软雅黑" panose="020B0503020204020204" pitchFamily="34" charset="-122"/>
                </a:rPr>
                <a:t>A</a:t>
              </a:r>
              <a:r>
                <a:rPr lang="zh-CN" altLang="en-US" sz="1600" dirty="0">
                  <a:solidFill>
                    <a:schemeClr val="bg1"/>
                  </a:solidFill>
                  <a:latin typeface="微软雅黑" panose="020B0503020204020204" pitchFamily="34" charset="-122"/>
                  <a:ea typeface="微软雅黑" panose="020B0503020204020204" pitchFamily="34" charset="-122"/>
                </a:rPr>
                <a:t>财务开始厌倦，不再具有耐心，之后金额经常出错，后期公司为了减轻他的负担，开始使用掌贝收银，结果以前要</a:t>
              </a:r>
              <a:r>
                <a:rPr lang="en-US" altLang="zh-CN" sz="1600" dirty="0">
                  <a:solidFill>
                    <a:schemeClr val="bg1"/>
                  </a:solidFill>
                  <a:latin typeface="微软雅黑" panose="020B0503020204020204" pitchFamily="34" charset="-122"/>
                  <a:ea typeface="微软雅黑" panose="020B0503020204020204" pitchFamily="34" charset="-122"/>
                </a:rPr>
                <a:t>2</a:t>
              </a:r>
              <a:r>
                <a:rPr lang="zh-CN" altLang="en-US" sz="1600" dirty="0">
                  <a:solidFill>
                    <a:schemeClr val="bg1"/>
                  </a:solidFill>
                  <a:latin typeface="微软雅黑" panose="020B0503020204020204" pitchFamily="34" charset="-122"/>
                  <a:ea typeface="微软雅黑" panose="020B0503020204020204" pitchFamily="34" charset="-122"/>
                </a:rPr>
                <a:t>个小时甚至更多的时间现在半小时之内就可以搞定，</a:t>
              </a:r>
              <a:r>
                <a:rPr lang="en-US" altLang="zh-CN" sz="1600" dirty="0">
                  <a:solidFill>
                    <a:schemeClr val="bg1"/>
                  </a:solidFill>
                  <a:latin typeface="微软雅黑" panose="020B0503020204020204" pitchFamily="34" charset="-122"/>
                  <a:ea typeface="微软雅黑" panose="020B0503020204020204" pitchFamily="34" charset="-122"/>
                </a:rPr>
                <a:t>A</a:t>
              </a:r>
              <a:r>
                <a:rPr lang="zh-CN" altLang="en-US" sz="1600" dirty="0">
                  <a:solidFill>
                    <a:schemeClr val="bg1"/>
                  </a:solidFill>
                  <a:latin typeface="微软雅黑" panose="020B0503020204020204" pitchFamily="34" charset="-122"/>
                  <a:ea typeface="微软雅黑" panose="020B0503020204020204" pitchFamily="34" charset="-122"/>
                </a:rPr>
                <a:t>财务觉得轻松了好多，也没有再出现过</a:t>
              </a:r>
              <a:r>
                <a:rPr lang="zh-CN" altLang="en-US" sz="1600" dirty="0" smtClean="0">
                  <a:solidFill>
                    <a:schemeClr val="bg1"/>
                  </a:solidFill>
                  <a:latin typeface="微软雅黑" panose="020B0503020204020204" pitchFamily="34" charset="-122"/>
                  <a:ea typeface="微软雅黑" panose="020B0503020204020204" pitchFamily="34" charset="-122"/>
                </a:rPr>
                <a:t>差错。</a:t>
              </a:r>
              <a:endParaRPr lang="en-US" altLang="zh-CN" sz="1600" dirty="0">
                <a:solidFill>
                  <a:schemeClr val="bg1"/>
                </a:solidFill>
                <a:latin typeface="微软雅黑" panose="020B0503020204020204" pitchFamily="34" charset="-122"/>
                <a:ea typeface="微软雅黑" panose="020B0503020204020204" pitchFamily="34" charset="-122"/>
              </a:endParaRPr>
            </a:p>
          </p:txBody>
        </p:sp>
        <p:grpSp>
          <p:nvGrpSpPr>
            <p:cNvPr id="10" name="组合 9"/>
            <p:cNvGrpSpPr/>
            <p:nvPr/>
          </p:nvGrpSpPr>
          <p:grpSpPr>
            <a:xfrm>
              <a:off x="1017432" y="5418983"/>
              <a:ext cx="6263424" cy="418191"/>
              <a:chOff x="1056069" y="3108441"/>
              <a:chExt cx="6263424" cy="418191"/>
            </a:xfrm>
          </p:grpSpPr>
          <p:sp>
            <p:nvSpPr>
              <p:cNvPr id="11" name="等腰三角形 10"/>
              <p:cNvSpPr/>
              <p:nvPr/>
            </p:nvSpPr>
            <p:spPr>
              <a:xfrm rot="5400000">
                <a:off x="1023872" y="3282524"/>
                <a:ext cx="231818" cy="1674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223493" y="3108441"/>
                <a:ext cx="6096000" cy="418191"/>
              </a:xfrm>
              <a:prstGeom prst="rect">
                <a:avLst/>
              </a:prstGeom>
            </p:spPr>
            <p:txBody>
              <a:bodyPr>
                <a:spAutoFit/>
              </a:bodyPr>
              <a:lstStyle/>
              <a:p>
                <a:pPr>
                  <a:lnSpc>
                    <a:spcPct val="150000"/>
                  </a:lnSpc>
                </a:pPr>
                <a:r>
                  <a:rPr lang="zh-CN" altLang="en-US" sz="1600" dirty="0" smtClean="0">
                    <a:solidFill>
                      <a:schemeClr val="accent2"/>
                    </a:solidFill>
                    <a:latin typeface="微软雅黑" panose="020B0503020204020204" pitchFamily="34" charset="-122"/>
                    <a:ea typeface="微软雅黑" panose="020B0503020204020204" pitchFamily="34" charset="-122"/>
                  </a:rPr>
                  <a:t>掌贝支付所有数据统一到后台，轻松对账</a:t>
                </a:r>
                <a:endParaRPr lang="zh-CN" altLang="en-US" sz="1600" dirty="0">
                  <a:solidFill>
                    <a:schemeClr val="accent2"/>
                  </a:solidFill>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a:xfrm>
            <a:off x="231819" y="150512"/>
            <a:ext cx="2608821" cy="518202"/>
            <a:chOff x="231819" y="150512"/>
            <a:chExt cx="2608821" cy="518202"/>
          </a:xfrm>
        </p:grpSpPr>
        <p:sp>
          <p:nvSpPr>
            <p:cNvPr id="16" name="文本框 15"/>
            <p:cNvSpPr txBox="1"/>
            <p:nvPr/>
          </p:nvSpPr>
          <p:spPr>
            <a:xfrm>
              <a:off x="514362" y="207049"/>
              <a:ext cx="2326278"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融合支付</a:t>
              </a:r>
              <a:r>
                <a:rPr lang="en-US" altLang="zh-CN" sz="1600" b="1" dirty="0" smtClean="0">
                  <a:solidFill>
                    <a:schemeClr val="accent1">
                      <a:lumMod val="75000"/>
                    </a:schemeClr>
                  </a:solidFill>
                  <a:latin typeface="微软雅黑" panose="020B0503020204020204" pitchFamily="34" charset="-122"/>
                  <a:ea typeface="微软雅黑" panose="020B0503020204020204" pitchFamily="34" charset="-122"/>
                </a:rPr>
                <a:t>-</a:t>
              </a:r>
              <a:r>
                <a:rPr lang="zh-CN" altLang="en-US" sz="1600" b="1" dirty="0" smtClean="0">
                  <a:solidFill>
                    <a:schemeClr val="accent1">
                      <a:lumMod val="75000"/>
                    </a:schemeClr>
                  </a:solidFill>
                  <a:latin typeface="微软雅黑" panose="020B0503020204020204" pitchFamily="34" charset="-122"/>
                  <a:ea typeface="微软雅黑" panose="020B0503020204020204" pitchFamily="34" charset="-122"/>
                </a:rPr>
                <a:t>情景描述</a:t>
              </a:r>
              <a:endParaRPr lang="zh-CN" altLang="en-US" sz="1200" b="1" dirty="0">
                <a:solidFill>
                  <a:srgbClr val="00B0F0"/>
                </a:solidFill>
                <a:latin typeface="微软雅黑" panose="020B0503020204020204" pitchFamily="34" charset="-122"/>
                <a:ea typeface="微软雅黑" panose="020B0503020204020204" pitchFamily="34" charset="-122"/>
              </a:endParaRPr>
            </a:p>
          </p:txBody>
        </p:sp>
        <p:sp>
          <p:nvSpPr>
            <p:cNvPr id="17" name="矩形 16"/>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14362" y="207049"/>
            <a:ext cx="1107996" cy="461665"/>
          </a:xfrm>
          <a:prstGeom prst="rect">
            <a:avLst/>
          </a:prstGeom>
          <a:noFill/>
        </p:spPr>
        <p:txBody>
          <a:bodyPr wrap="none" rtlCol="0">
            <a:spAutoFit/>
          </a:bodyPr>
          <a:lstStyle/>
          <a:p>
            <a:r>
              <a:rPr lang="zh-CN" altLang="en-US" sz="2400" b="1" dirty="0" smtClean="0">
                <a:solidFill>
                  <a:schemeClr val="accent1">
                    <a:lumMod val="75000"/>
                  </a:schemeClr>
                </a:solidFill>
                <a:latin typeface="微软雅黑" panose="020B0503020204020204" pitchFamily="34" charset="-122"/>
                <a:ea typeface="微软雅黑" panose="020B0503020204020204" pitchFamily="34" charset="-122"/>
              </a:rPr>
              <a:t>优惠券</a:t>
            </a:r>
            <a:endParaRPr lang="zh-CN" altLang="en-US" sz="2400" b="1" dirty="0">
              <a:solidFill>
                <a:schemeClr val="accent1">
                  <a:lumMod val="75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231819" y="150512"/>
            <a:ext cx="115911" cy="42903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24210" y="296215"/>
            <a:ext cx="90152" cy="28333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812924" y="3050797"/>
            <a:ext cx="4332406" cy="1291379"/>
          </a:xfrm>
          <a:prstGeom prst="rect">
            <a:avLst/>
          </a:prstGeom>
        </p:spPr>
        <p:txBody>
          <a:bodyPr wrap="square">
            <a:spAutoFit/>
          </a:bodyPr>
          <a:lstStyle/>
          <a:p>
            <a:pPr algn="just">
              <a:lnSpc>
                <a:spcPct val="150000"/>
              </a:lnSpc>
              <a:spcAft>
                <a:spcPts val="0"/>
              </a:spcAft>
            </a:pPr>
            <a:r>
              <a:rPr lang="zh-CN" altLang="zh-CN" kern="100" dirty="0" smtClean="0">
                <a:latin typeface="微软雅黑" panose="020B0503020204020204" pitchFamily="34" charset="-122"/>
                <a:ea typeface="微软雅黑" panose="020B0503020204020204" pitchFamily="34" charset="-122"/>
                <a:cs typeface="Times New Roman" panose="02020603050405020304" pitchFamily="18" charset="0"/>
              </a:rPr>
              <a:t>在</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掌贝商户后台所制作的线上电子优惠券，商家通过各种方式发放给顾客使用，具有优惠的使用凭证。</a:t>
            </a: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p:cNvSpPr txBox="1"/>
          <p:nvPr/>
        </p:nvSpPr>
        <p:spPr>
          <a:xfrm>
            <a:off x="6812924" y="2513052"/>
            <a:ext cx="1723549" cy="461665"/>
          </a:xfrm>
          <a:prstGeom prst="rect">
            <a:avLst/>
          </a:prstGeom>
          <a:noFill/>
        </p:spPr>
        <p:txBody>
          <a:bodyPr wrap="none" rtlCol="0">
            <a:spAutoFit/>
          </a:bodyPr>
          <a:lstStyle/>
          <a:p>
            <a:r>
              <a:rPr lang="zh-CN" altLang="en-US" sz="2400" b="1" dirty="0" smtClean="0">
                <a:latin typeface="微软雅黑" panose="020B0503020204020204" pitchFamily="34" charset="-122"/>
                <a:ea typeface="微软雅黑" panose="020B0503020204020204" pitchFamily="34" charset="-122"/>
              </a:rPr>
              <a:t>掌贝优惠券</a:t>
            </a:r>
            <a:endParaRPr lang="zh-CN" altLang="en-US" sz="24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6233376" y="399245"/>
            <a:ext cx="17779" cy="5988676"/>
          </a:xfrm>
          <a:prstGeom prst="line">
            <a:avLst/>
          </a:prstGeom>
          <a:ln>
            <a:solidFill>
              <a:schemeClr val="tx1">
                <a:alpha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23154" y="858567"/>
            <a:ext cx="2831841" cy="5312535"/>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861" y="2743884"/>
            <a:ext cx="1181100" cy="1181100"/>
          </a:xfrm>
          <a:prstGeom prst="rect">
            <a:avLst/>
          </a:prstGeom>
        </p:spPr>
      </p:pic>
      <p:sp>
        <p:nvSpPr>
          <p:cNvPr id="13" name="矩形 12"/>
          <p:cNvSpPr/>
          <p:nvPr/>
        </p:nvSpPr>
        <p:spPr>
          <a:xfrm>
            <a:off x="785611" y="3155325"/>
            <a:ext cx="836747" cy="283334"/>
          </a:xfrm>
          <a:prstGeom prst="rect">
            <a:avLst/>
          </a:prstGeom>
          <a:solidFill>
            <a:srgbClr val="EE65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anose="020B0503020204020204" pitchFamily="34" charset="-122"/>
                <a:ea typeface="微软雅黑" panose="020B0503020204020204" pitchFamily="34" charset="-122"/>
              </a:rPr>
              <a:t>优惠券</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13263</Words>
  <Application>WPS 演示</Application>
  <PresentationFormat>宽屏</PresentationFormat>
  <Paragraphs>1092</Paragraphs>
  <Slides>76</Slides>
  <Notes>11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76</vt:i4>
      </vt:variant>
    </vt:vector>
  </HeadingPairs>
  <TitlesOfParts>
    <vt:vector size="86" baseType="lpstr">
      <vt:lpstr>Arial</vt:lpstr>
      <vt:lpstr>宋体</vt:lpstr>
      <vt:lpstr>Wingdings</vt:lpstr>
      <vt:lpstr>微软雅黑</vt:lpstr>
      <vt:lpstr>幼圆</vt:lpstr>
      <vt:lpstr>Times New Roman</vt:lpstr>
      <vt:lpstr>Calibri</vt:lpstr>
      <vt:lpstr>Arial</vt:lpstr>
      <vt:lpstr>Wingdings 2</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Sky123.Org</dc:creator>
  <cp:lastModifiedBy>Administrator</cp:lastModifiedBy>
  <cp:revision>279</cp:revision>
  <dcterms:created xsi:type="dcterms:W3CDTF">2016-04-28T02:52:00Z</dcterms:created>
  <dcterms:modified xsi:type="dcterms:W3CDTF">2016-12-09T01:47:30Z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